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9e6d3e31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19e6d3e31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caf5b88f8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1caf5b88f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ab2dcc71d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1ab2dcc71d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addition to acne detection, our program can also detect eye bad and dark circle under the eyes. To do it, we first use eye detection, which is achieved by cascade classifier function that creates bounding rectangle around eyes. Then, we extract the lower half of eye rectangle and the bitwise or function to filter it. Lastly, draw the contours for the largest white region which represent the eye bad and dark circle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caf5b88f8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1caf5b88f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ab2dcc71d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1ab2dcc71d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program also has some small features such as acne classification. Different types of acnes </a:t>
            </a:r>
            <a:r>
              <a:rPr lang="en"/>
              <a:t>reflect different body conditions. For example, eating hot pot, feeling stressed, staying up late can all cause different ances, that why we want to classify them. Here we have three ground truth images which represents pustule, papule and nodule. By comparing each acne contour to the ground truth images, our program successfully classifies the acnes.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caf5b88f8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1caf5b88f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ab2dcc71d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1ab2dcc71d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the local face detection, our program allow user use the mouse to select the region of interest, for the choosed ROI, we </a:t>
            </a:r>
            <a:r>
              <a:rPr lang="en"/>
              <a:t>separate</a:t>
            </a:r>
            <a:r>
              <a:rPr lang="en"/>
              <a:t> the green channel because the green channel is commonly used in image medical processing to deal with skin damage and the green channel will not effect by light and dark condition. Then, use the HSV to do the second threshold for acne detection.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caf5b88f8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1caf5b88f8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b2dcc71d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1ab2dcc71d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ab2dcc71d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1ab2dcc71d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b64967ec2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31b64967e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9e6d3e311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19e6d3e31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caf5b88f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1caf5b88f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9e6d3e311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19e6d3e311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after seeing these results, our program does do a pretty good job. We start to think what else, or what other field can our program be implemented. The first example is the livestock industry. Here’s a </a:t>
            </a:r>
            <a:r>
              <a:rPr lang="en"/>
              <a:t>image</a:t>
            </a:r>
            <a:r>
              <a:rPr lang="en"/>
              <a:t> of a pig t</a:t>
            </a:r>
            <a:r>
              <a:rPr lang="en"/>
              <a:t>hat</a:t>
            </a:r>
            <a:r>
              <a:rPr lang="en"/>
              <a:t> has Swine Erysipelas which is </a:t>
            </a:r>
            <a:r>
              <a:rPr lang="en" sz="1050">
                <a:solidFill>
                  <a:srgbClr val="474747"/>
                </a:solidFill>
                <a:highlight>
                  <a:srgbClr val="FFFFFF"/>
                </a:highlight>
                <a:latin typeface="Roboto"/>
                <a:ea typeface="Roboto"/>
                <a:cs typeface="Roboto"/>
                <a:sym typeface="Roboto"/>
              </a:rPr>
              <a:t>an infectious disease. With the help of our program, these disease can be detected </a:t>
            </a:r>
            <a:r>
              <a:rPr lang="en" sz="1050">
                <a:solidFill>
                  <a:srgbClr val="474747"/>
                </a:solidFill>
                <a:highlight>
                  <a:srgbClr val="FFFFFF"/>
                </a:highlight>
                <a:latin typeface="Roboto"/>
                <a:ea typeface="Roboto"/>
                <a:cs typeface="Roboto"/>
                <a:sym typeface="Roboto"/>
              </a:rPr>
              <a:t>earlier</a:t>
            </a:r>
            <a:r>
              <a:rPr lang="en" sz="1050">
                <a:solidFill>
                  <a:srgbClr val="474747"/>
                </a:solidFill>
                <a:highlight>
                  <a:srgbClr val="FFFFFF"/>
                </a:highlight>
                <a:latin typeface="Roboto"/>
                <a:ea typeface="Roboto"/>
                <a:cs typeface="Roboto"/>
                <a:sym typeface="Roboto"/>
              </a:rPr>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9e6d3e311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319e6d3e311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Another implementation is for the </a:t>
            </a:r>
            <a:r>
              <a:rPr lang="en"/>
              <a:t>agriculture. These disease is called rust, canker or sometime is red blotch. Canker is a bacterial disease which infect the stem and leave of peaches, cherries. So detect earlier, control earlier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9e6d3e311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19e6d3e311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150">
                <a:solidFill>
                  <a:srgbClr val="0E0E0E"/>
                </a:solidFill>
              </a:rPr>
              <a:t>Speech Script: Future Improvements</a:t>
            </a:r>
            <a:endParaRPr b="1" sz="21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Looking ahead, we see many exciting opportunities to improve our system.</a:t>
            </a:r>
            <a:endParaRPr sz="21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First, we plan to enhance accuracy by training a more advanced AI model. This will help us better identify different types of acne.</a:t>
            </a:r>
            <a:endParaRPr sz="21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Next, we aim to expand the system’s capabilities to detect more skin conditions, including acne scars, dark spots, etc</a:t>
            </a:r>
            <a:endParaRPr sz="21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We’re also exploring location-based analysis to pinpoint the exact positions of acne on the face. This will allow us to offer personalized skincare recommendations tailored to specific areas.</a:t>
            </a:r>
            <a:endParaRPr sz="21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Lastly, we want to provide actionable insights by suggesting targeted treatments and preventive measures based on acne type, severity, and distribution.</a:t>
            </a:r>
            <a:endParaRPr sz="21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2100">
                <a:solidFill>
                  <a:srgbClr val="0E0E0E"/>
                </a:solidFill>
              </a:rPr>
              <a:t>These improvements will make the system more precise, comprehensive, and helpful for both dermatologists and individual users. Thank you!</a:t>
            </a:r>
            <a:endParaRPr sz="210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9e6d3e311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19e6d3e311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9e6d3e311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319e6d3e311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solidFill>
                  <a:srgbClr val="0E0E0E"/>
                </a:solidFill>
              </a:rPr>
              <a:t>Acne is one of the most common skin conditions out there—it doesn’t discriminate by age, showing up for teenagers, adults, and everyone in between. It can be a source of frustration, and dealing with it is no easy task.Traditionally, this relies on manual observation by dermatologists, which can be subjective, time-consuming, and prone to errors.</a:t>
            </a:r>
            <a:endParaRPr sz="1800">
              <a:solidFill>
                <a:srgbClr val="0E0E0E"/>
              </a:solidFill>
            </a:endParaRPr>
          </a:p>
          <a:p>
            <a:pPr indent="0" lvl="0" marL="0" rtl="0" algn="l">
              <a:lnSpc>
                <a:spcPct val="115000"/>
              </a:lnSpc>
              <a:spcBef>
                <a:spcPts val="0"/>
              </a:spcBef>
              <a:spcAft>
                <a:spcPts val="0"/>
              </a:spcAft>
              <a:buSzPts val="1100"/>
              <a:buNone/>
            </a:pPr>
            <a:r>
              <a:rPr lang="en" sz="1800">
                <a:solidFill>
                  <a:srgbClr val="0E0E0E"/>
                </a:solidFill>
              </a:rPr>
              <a:t>Our solution? An automated, computer-vision-based system for identifying and assessing acne. This technology makes detection faster, more accurate, and completely objective, providing consistent results to guide treatments and skincare routines.</a:t>
            </a:r>
            <a:endParaRPr sz="180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ab2dcc7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ab2dcc7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0E0E0E"/>
                </a:solidFill>
              </a:rPr>
              <a:t>Our goal with this system is simple and clear. First, we aim to </a:t>
            </a:r>
            <a:r>
              <a:rPr b="1" lang="en" sz="2300">
                <a:solidFill>
                  <a:srgbClr val="0E0E0E"/>
                </a:solidFill>
              </a:rPr>
              <a:t>accurately detect acne spots</a:t>
            </a:r>
            <a:r>
              <a:rPr lang="en" sz="2300">
                <a:solidFill>
                  <a:srgbClr val="0E0E0E"/>
                </a:solidFill>
              </a:rPr>
              <a:t> on facial images, ensuring precise and reliable results. Next, we want to </a:t>
            </a:r>
            <a:r>
              <a:rPr b="1" lang="en" sz="2300">
                <a:solidFill>
                  <a:srgbClr val="0E0E0E"/>
                </a:solidFill>
              </a:rPr>
              <a:t>classify different types of acne</a:t>
            </a:r>
            <a:r>
              <a:rPr lang="en" sz="2300">
                <a:solidFill>
                  <a:srgbClr val="0E0E0E"/>
                </a:solidFill>
              </a:rPr>
              <a:t> to provide detailed insights. Lastly, we strive to offer a </a:t>
            </a:r>
            <a:r>
              <a:rPr b="1" lang="en" sz="2300">
                <a:solidFill>
                  <a:srgbClr val="0E0E0E"/>
                </a:solidFill>
              </a:rPr>
              <a:t>quantitative assessment</a:t>
            </a:r>
            <a:r>
              <a:rPr lang="en" sz="2300">
                <a:solidFill>
                  <a:srgbClr val="0E0E0E"/>
                </a:solidFill>
              </a:rPr>
              <a:t>, analyzing factors like acne size and distribution to support both professional dermatologists and personal skincare routines.</a:t>
            </a:r>
            <a:endParaRPr sz="23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caf5b88f8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caf5b88f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0E0E0E"/>
                </a:solidFill>
              </a:rPr>
              <a:t>Here is the flow chart for the Full face detection, we will separate two parts, the first one is using LAB color space to detect the acne and second one is eye bags detection and combine two result together and get the output results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caf5b88f8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1caf5b88f8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0E0E0E"/>
                </a:solidFill>
              </a:rPr>
              <a:t>Here is the flow chart for the Full face detection, we will separate two parts, the first one is using LAB color space to detect the acne and second one is eye bags detection and combine two result together and get the output results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caf5b88f8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31caf5b88f8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rgbClr val="0E0E0E"/>
                </a:solidFill>
              </a:rPr>
              <a:t>Here is the flow chart for the Local Face Detection, firstly, we will use the green channel to do the first acne detection and then we will use the HSV to make a decision to filter out the mostly possible acne and give the user the final output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9e6d3e31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19e6d3e31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lang="en">
                <a:solidFill>
                  <a:schemeClr val="dk1"/>
                </a:solidFill>
              </a:rPr>
              <a:t>The analysis is based on the </a:t>
            </a:r>
            <a:r>
              <a:rPr b="1" lang="en">
                <a:solidFill>
                  <a:schemeClr val="dk1"/>
                </a:solidFill>
              </a:rPr>
              <a:t>A-channel</a:t>
            </a:r>
            <a:r>
              <a:rPr lang="en">
                <a:solidFill>
                  <a:schemeClr val="dk1"/>
                </a:solidFill>
              </a:rPr>
              <a:t> of the LAB color space.</a:t>
            </a:r>
            <a:endParaRPr>
              <a:solidFill>
                <a:schemeClr val="dk1"/>
              </a:solidFill>
            </a:endParaRPr>
          </a:p>
          <a:p>
            <a:pPr indent="-228600" lvl="0" marL="457200" rtl="0" algn="l">
              <a:spcBef>
                <a:spcPts val="0"/>
              </a:spcBef>
              <a:spcAft>
                <a:spcPts val="0"/>
              </a:spcAft>
              <a:buNone/>
            </a:pPr>
            <a:r>
              <a:rPr lang="en">
                <a:solidFill>
                  <a:schemeClr val="dk1"/>
                </a:solidFill>
              </a:rPr>
              <a:t>Why LAB?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LAB color space separates lightness (L) making it ideal for isolating redness.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A-channel</a:t>
            </a:r>
            <a:r>
              <a:rPr lang="en">
                <a:solidFill>
                  <a:schemeClr val="dk1"/>
                </a:solidFill>
              </a:rPr>
              <a:t> specifically captures the green-to-red spectrum.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top 0.1% redness threshold</a:t>
            </a:r>
            <a:r>
              <a:rPr lang="en">
                <a:solidFill>
                  <a:schemeClr val="dk1"/>
                </a:solidFill>
              </a:rPr>
              <a:t> is used to focus on the potential red regions in the A-channel.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areas likely to be acne, are considered, while ignoring noise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Gaussian Blurring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Smooths the A-channel to reduce noise.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Dilation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Expands the detected red regions to ensure complete coverage of acne spots.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9e6d3e311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19e6d3e311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False Detection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Challenge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face detection algorithm might include irrelevant areas or miss features, leading to inaccurate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Solution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Used </a:t>
            </a:r>
            <a:r>
              <a:rPr b="1" lang="en">
                <a:solidFill>
                  <a:schemeClr val="dk1"/>
                </a:solidFill>
              </a:rPr>
              <a:t>dlib's facial landmark detector</a:t>
            </a:r>
            <a:r>
              <a:rPr lang="en">
                <a:solidFill>
                  <a:schemeClr val="dk1"/>
                </a:solidFill>
              </a:rPr>
              <a:t> to create precise masks that isolate the face while excluding the eyes, mouth, and background.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pic>
        <p:nvPicPr>
          <p:cNvPr descr="Picture 6" id="51" name="Google Shape;51;p13"/>
          <p:cNvPicPr preferRelativeResize="0"/>
          <p:nvPr/>
        </p:nvPicPr>
        <p:blipFill rotWithShape="1">
          <a:blip r:embed="rId2">
            <a:alphaModFix/>
          </a:blip>
          <a:srcRect b="0" l="1021" r="65260" t="0"/>
          <a:stretch/>
        </p:blipFill>
        <p:spPr>
          <a:xfrm>
            <a:off x="0" y="0"/>
            <a:ext cx="3082973" cy="5143500"/>
          </a:xfrm>
          <a:prstGeom prst="rect">
            <a:avLst/>
          </a:prstGeom>
          <a:noFill/>
          <a:ln>
            <a:noFill/>
          </a:ln>
        </p:spPr>
      </p:pic>
      <p:cxnSp>
        <p:nvCxnSpPr>
          <p:cNvPr id="52" name="Google Shape;52;p13"/>
          <p:cNvCxnSpPr/>
          <p:nvPr/>
        </p:nvCxnSpPr>
        <p:spPr>
          <a:xfrm>
            <a:off x="3566900" y="2129900"/>
            <a:ext cx="5127900" cy="0"/>
          </a:xfrm>
          <a:prstGeom prst="straightConnector1">
            <a:avLst/>
          </a:prstGeom>
          <a:noFill/>
          <a:ln cap="flat" cmpd="sng" w="12700">
            <a:solidFill>
              <a:srgbClr val="A5A5A5"/>
            </a:solidFill>
            <a:prstDash val="solid"/>
            <a:miter lim="800000"/>
            <a:headEnd len="sm" w="sm" type="none"/>
            <a:tailEnd len="sm" w="sm" type="none"/>
          </a:ln>
        </p:spPr>
      </p:cxnSp>
      <p:pic>
        <p:nvPicPr>
          <p:cNvPr id="53" name="Google Shape;53;p13"/>
          <p:cNvPicPr preferRelativeResize="0"/>
          <p:nvPr/>
        </p:nvPicPr>
        <p:blipFill rotWithShape="1">
          <a:blip r:embed="rId3">
            <a:alphaModFix/>
          </a:blip>
          <a:srcRect b="0" l="0" r="0" t="0"/>
          <a:stretch/>
        </p:blipFill>
        <p:spPr>
          <a:xfrm>
            <a:off x="1219734" y="1238117"/>
            <a:ext cx="1558578" cy="989752"/>
          </a:xfrm>
          <a:prstGeom prst="rect">
            <a:avLst/>
          </a:prstGeom>
          <a:noFill/>
          <a:ln>
            <a:noFill/>
          </a:ln>
        </p:spPr>
      </p:pic>
      <p:pic>
        <p:nvPicPr>
          <p:cNvPr id="54" name="Google Shape;54;p13"/>
          <p:cNvPicPr preferRelativeResize="0"/>
          <p:nvPr/>
        </p:nvPicPr>
        <p:blipFill rotWithShape="1">
          <a:blip r:embed="rId4">
            <a:alphaModFix/>
          </a:blip>
          <a:srcRect b="0" l="72402" r="0" t="0"/>
          <a:stretch/>
        </p:blipFill>
        <p:spPr>
          <a:xfrm>
            <a:off x="6325925" y="4627850"/>
            <a:ext cx="2818076" cy="515650"/>
          </a:xfrm>
          <a:prstGeom prst="rect">
            <a:avLst/>
          </a:prstGeom>
          <a:noFill/>
          <a:ln>
            <a:noFill/>
          </a:ln>
        </p:spPr>
      </p:pic>
      <p:sp>
        <p:nvSpPr>
          <p:cNvPr id="55" name="Google Shape;55;p13"/>
          <p:cNvSpPr/>
          <p:nvPr/>
        </p:nvSpPr>
        <p:spPr>
          <a:xfrm>
            <a:off x="0" y="4953600"/>
            <a:ext cx="6325800" cy="189900"/>
          </a:xfrm>
          <a:prstGeom prst="rect">
            <a:avLst/>
          </a:prstGeom>
          <a:solidFill>
            <a:srgbClr val="C412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ph type="title"/>
          </p:nvPr>
        </p:nvSpPr>
        <p:spPr>
          <a:xfrm>
            <a:off x="3566900" y="1238125"/>
            <a:ext cx="5119800" cy="801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0000"/>
              </a:buClr>
              <a:buSzPts val="2400"/>
              <a:buNone/>
              <a:defRPr sz="2400">
                <a:solidFill>
                  <a:srgbClr val="000000"/>
                </a:solidFill>
              </a:defRPr>
            </a:lvl1pPr>
            <a:lvl2pPr lvl="1" algn="l">
              <a:lnSpc>
                <a:spcPct val="90000"/>
              </a:lnSpc>
              <a:spcBef>
                <a:spcPts val="0"/>
              </a:spcBef>
              <a:spcAft>
                <a:spcPts val="0"/>
              </a:spcAft>
              <a:buSzPts val="3300"/>
              <a:buNone/>
              <a:defRPr/>
            </a:lvl2pPr>
            <a:lvl3pPr lvl="2" algn="l">
              <a:lnSpc>
                <a:spcPct val="90000"/>
              </a:lnSpc>
              <a:spcBef>
                <a:spcPts val="0"/>
              </a:spcBef>
              <a:spcAft>
                <a:spcPts val="0"/>
              </a:spcAft>
              <a:buSzPts val="3300"/>
              <a:buNone/>
              <a:defRPr/>
            </a:lvl3pPr>
            <a:lvl4pPr lvl="3" algn="l">
              <a:lnSpc>
                <a:spcPct val="90000"/>
              </a:lnSpc>
              <a:spcBef>
                <a:spcPts val="0"/>
              </a:spcBef>
              <a:spcAft>
                <a:spcPts val="0"/>
              </a:spcAft>
              <a:buSzPts val="3300"/>
              <a:buNone/>
              <a:defRPr/>
            </a:lvl4pPr>
            <a:lvl5pPr lvl="4" algn="l">
              <a:lnSpc>
                <a:spcPct val="90000"/>
              </a:lnSpc>
              <a:spcBef>
                <a:spcPts val="0"/>
              </a:spcBef>
              <a:spcAft>
                <a:spcPts val="0"/>
              </a:spcAft>
              <a:buSzPts val="3300"/>
              <a:buNone/>
              <a:defRPr/>
            </a:lvl5pPr>
            <a:lvl6pPr lvl="5" algn="l">
              <a:lnSpc>
                <a:spcPct val="90000"/>
              </a:lnSpc>
              <a:spcBef>
                <a:spcPts val="0"/>
              </a:spcBef>
              <a:spcAft>
                <a:spcPts val="0"/>
              </a:spcAft>
              <a:buSzPts val="3300"/>
              <a:buNone/>
              <a:defRPr/>
            </a:lvl6pPr>
            <a:lvl7pPr lvl="6" algn="l">
              <a:lnSpc>
                <a:spcPct val="90000"/>
              </a:lnSpc>
              <a:spcBef>
                <a:spcPts val="0"/>
              </a:spcBef>
              <a:spcAft>
                <a:spcPts val="0"/>
              </a:spcAft>
              <a:buSzPts val="3300"/>
              <a:buNone/>
              <a:defRPr/>
            </a:lvl7pPr>
            <a:lvl8pPr lvl="7" algn="l">
              <a:lnSpc>
                <a:spcPct val="90000"/>
              </a:lnSpc>
              <a:spcBef>
                <a:spcPts val="0"/>
              </a:spcBef>
              <a:spcAft>
                <a:spcPts val="0"/>
              </a:spcAft>
              <a:buSzPts val="3300"/>
              <a:buNone/>
              <a:defRPr/>
            </a:lvl8pPr>
            <a:lvl9pPr lvl="8" algn="l">
              <a:lnSpc>
                <a:spcPct val="90000"/>
              </a:lnSpc>
              <a:spcBef>
                <a:spcPts val="0"/>
              </a:spcBef>
              <a:spcAft>
                <a:spcPts val="0"/>
              </a:spcAft>
              <a:buSzPts val="3300"/>
              <a:buNone/>
              <a:defRPr/>
            </a:lvl9pPr>
          </a:lstStyle>
          <a:p/>
        </p:txBody>
      </p:sp>
      <p:sp>
        <p:nvSpPr>
          <p:cNvPr id="57" name="Google Shape;57;p13"/>
          <p:cNvSpPr txBox="1"/>
          <p:nvPr>
            <p:ph idx="1" type="subTitle"/>
          </p:nvPr>
        </p:nvSpPr>
        <p:spPr>
          <a:xfrm>
            <a:off x="3555550" y="2302475"/>
            <a:ext cx="5119800" cy="361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1400"/>
              <a:buFont typeface="Open Sans"/>
              <a:buNone/>
              <a:defRPr b="1" sz="1400">
                <a:solidFill>
                  <a:srgbClr val="000000"/>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8" name="Google Shape;58;p13"/>
          <p:cNvSpPr txBox="1"/>
          <p:nvPr>
            <p:ph idx="2" type="subTitle"/>
          </p:nvPr>
        </p:nvSpPr>
        <p:spPr>
          <a:xfrm>
            <a:off x="3566900" y="2663675"/>
            <a:ext cx="5119800" cy="5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1400"/>
              <a:buNone/>
              <a:defRPr sz="1400">
                <a:solidFill>
                  <a:srgbClr val="000000"/>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extLst>
    <p:ext uri="{DCECCB84-F9BA-43D5-87BE-67443E8EF086}">
      <p15:sldGuideLst>
        <p15:guide id="1" orient="horz" pos="780">
          <p15:clr>
            <a:srgbClr val="E46962"/>
          </p15:clr>
        </p15:guide>
        <p15:guide id="2" orient="horz" pos="1564">
          <p15:clr>
            <a:srgbClr val="E46962"/>
          </p15:clr>
        </p15:guide>
        <p15:guide id="3" orient="horz" pos="1787">
          <p15:clr>
            <a:srgbClr val="E46962"/>
          </p15:clr>
        </p15:guide>
        <p15:guide id="4" orient="horz" pos="1342">
          <p15:clr>
            <a:srgbClr val="E46962"/>
          </p15:clr>
        </p15:guide>
        <p15:guide id="5" orient="horz" pos="2736">
          <p15:clr>
            <a:srgbClr val="E46962"/>
          </p15:clr>
        </p15:guide>
        <p15:guide id="6" pos="2736">
          <p15:clr>
            <a:srgbClr val="E46962"/>
          </p15:clr>
        </p15:guide>
        <p15:guide id="7" pos="5472">
          <p15:clr>
            <a:srgbClr val="E46962"/>
          </p15:clr>
        </p15:guide>
        <p15:guide id="8" pos="122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Headline">
  <p:cSld name="Text with Headline">
    <p:spTree>
      <p:nvGrpSpPr>
        <p:cNvPr id="59" name="Shape 59"/>
        <p:cNvGrpSpPr/>
        <p:nvPr/>
      </p:nvGrpSpPr>
      <p:grpSpPr>
        <a:xfrm>
          <a:off x="0" y="0"/>
          <a:ext cx="0" cy="0"/>
          <a:chOff x="0" y="0"/>
          <a:chExt cx="0" cy="0"/>
        </a:xfrm>
      </p:grpSpPr>
      <p:cxnSp>
        <p:nvCxnSpPr>
          <p:cNvPr id="60" name="Google Shape;60;p14"/>
          <p:cNvCxnSpPr/>
          <p:nvPr/>
        </p:nvCxnSpPr>
        <p:spPr>
          <a:xfrm>
            <a:off x="457200" y="731520"/>
            <a:ext cx="8243400" cy="0"/>
          </a:xfrm>
          <a:prstGeom prst="straightConnector1">
            <a:avLst/>
          </a:prstGeom>
          <a:noFill/>
          <a:ln cap="flat" cmpd="sng" w="12700">
            <a:solidFill>
              <a:srgbClr val="A5A5A5"/>
            </a:solidFill>
            <a:prstDash val="solid"/>
            <a:miter lim="800000"/>
            <a:headEnd len="sm" w="sm" type="none"/>
            <a:tailEnd len="sm" w="sm" type="none"/>
          </a:ln>
        </p:spPr>
      </p:cxnSp>
      <p:sp>
        <p:nvSpPr>
          <p:cNvPr id="61" name="Google Shape;61;p14"/>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00"/>
              </a:buClr>
              <a:buSzPts val="2700"/>
              <a:buNone/>
              <a:defRPr>
                <a:solidFill>
                  <a:srgbClr val="000000"/>
                </a:solidFill>
              </a:defRPr>
            </a:lvl1pPr>
            <a:lvl2pPr lvl="1" algn="l">
              <a:lnSpc>
                <a:spcPct val="90000"/>
              </a:lnSpc>
              <a:spcBef>
                <a:spcPts val="0"/>
              </a:spcBef>
              <a:spcAft>
                <a:spcPts val="0"/>
              </a:spcAft>
              <a:buSzPts val="3300"/>
              <a:buNone/>
              <a:defRPr/>
            </a:lvl2pPr>
            <a:lvl3pPr lvl="2" algn="l">
              <a:lnSpc>
                <a:spcPct val="90000"/>
              </a:lnSpc>
              <a:spcBef>
                <a:spcPts val="0"/>
              </a:spcBef>
              <a:spcAft>
                <a:spcPts val="0"/>
              </a:spcAft>
              <a:buSzPts val="3300"/>
              <a:buNone/>
              <a:defRPr/>
            </a:lvl3pPr>
            <a:lvl4pPr lvl="3" algn="l">
              <a:lnSpc>
                <a:spcPct val="90000"/>
              </a:lnSpc>
              <a:spcBef>
                <a:spcPts val="0"/>
              </a:spcBef>
              <a:spcAft>
                <a:spcPts val="0"/>
              </a:spcAft>
              <a:buSzPts val="3300"/>
              <a:buNone/>
              <a:defRPr/>
            </a:lvl4pPr>
            <a:lvl5pPr lvl="4" algn="l">
              <a:lnSpc>
                <a:spcPct val="90000"/>
              </a:lnSpc>
              <a:spcBef>
                <a:spcPts val="0"/>
              </a:spcBef>
              <a:spcAft>
                <a:spcPts val="0"/>
              </a:spcAft>
              <a:buSzPts val="3300"/>
              <a:buNone/>
              <a:defRPr/>
            </a:lvl5pPr>
            <a:lvl6pPr lvl="5" algn="l">
              <a:lnSpc>
                <a:spcPct val="90000"/>
              </a:lnSpc>
              <a:spcBef>
                <a:spcPts val="0"/>
              </a:spcBef>
              <a:spcAft>
                <a:spcPts val="0"/>
              </a:spcAft>
              <a:buSzPts val="3300"/>
              <a:buNone/>
              <a:defRPr/>
            </a:lvl6pPr>
            <a:lvl7pPr lvl="6" algn="l">
              <a:lnSpc>
                <a:spcPct val="90000"/>
              </a:lnSpc>
              <a:spcBef>
                <a:spcPts val="0"/>
              </a:spcBef>
              <a:spcAft>
                <a:spcPts val="0"/>
              </a:spcAft>
              <a:buSzPts val="3300"/>
              <a:buNone/>
              <a:defRPr/>
            </a:lvl7pPr>
            <a:lvl8pPr lvl="7" algn="l">
              <a:lnSpc>
                <a:spcPct val="90000"/>
              </a:lnSpc>
              <a:spcBef>
                <a:spcPts val="0"/>
              </a:spcBef>
              <a:spcAft>
                <a:spcPts val="0"/>
              </a:spcAft>
              <a:buSzPts val="3300"/>
              <a:buNone/>
              <a:defRPr/>
            </a:lvl8pPr>
            <a:lvl9pPr lvl="8" algn="l">
              <a:lnSpc>
                <a:spcPct val="90000"/>
              </a:lnSpc>
              <a:spcBef>
                <a:spcPts val="0"/>
              </a:spcBef>
              <a:spcAft>
                <a:spcPts val="0"/>
              </a:spcAft>
              <a:buSzPts val="3300"/>
              <a:buNone/>
              <a:defRPr/>
            </a:lvl9pPr>
          </a:lstStyle>
          <a:p/>
        </p:txBody>
      </p:sp>
      <p:sp>
        <p:nvSpPr>
          <p:cNvPr id="62" name="Google Shape;62;p14"/>
          <p:cNvSpPr txBox="1"/>
          <p:nvPr>
            <p:ph idx="1" type="body"/>
          </p:nvPr>
        </p:nvSpPr>
        <p:spPr>
          <a:xfrm>
            <a:off x="457200" y="914400"/>
            <a:ext cx="8229600" cy="34290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0"/>
              </a:spcBef>
              <a:spcAft>
                <a:spcPts val="0"/>
              </a:spcAft>
              <a:buSzPts val="1500"/>
              <a:buChar char="●"/>
              <a:defRPr/>
            </a:lvl1pPr>
            <a:lvl2pPr indent="-323850" lvl="1" marL="914400" algn="l">
              <a:lnSpc>
                <a:spcPct val="100000"/>
              </a:lnSpc>
              <a:spcBef>
                <a:spcPts val="0"/>
              </a:spcBef>
              <a:spcAft>
                <a:spcPts val="0"/>
              </a:spcAft>
              <a:buClr>
                <a:srgbClr val="000000"/>
              </a:buClr>
              <a:buSzPts val="1500"/>
              <a:buChar char="○"/>
              <a:defRPr>
                <a:solidFill>
                  <a:srgbClr val="000000"/>
                </a:solidFill>
              </a:defRPr>
            </a:lvl2pPr>
            <a:lvl3pPr indent="-323850" lvl="2" marL="1371600" algn="l">
              <a:lnSpc>
                <a:spcPct val="100000"/>
              </a:lnSpc>
              <a:spcBef>
                <a:spcPts val="0"/>
              </a:spcBef>
              <a:spcAft>
                <a:spcPts val="0"/>
              </a:spcAft>
              <a:buClr>
                <a:srgbClr val="000000"/>
              </a:buClr>
              <a:buSzPts val="1500"/>
              <a:buChar char="■"/>
              <a:defRPr>
                <a:solidFill>
                  <a:srgbClr val="000000"/>
                </a:solidFill>
              </a:defRPr>
            </a:lvl3pPr>
            <a:lvl4pPr indent="-323850" lvl="3" marL="1828800" algn="l">
              <a:lnSpc>
                <a:spcPct val="100000"/>
              </a:lnSpc>
              <a:spcBef>
                <a:spcPts val="0"/>
              </a:spcBef>
              <a:spcAft>
                <a:spcPts val="0"/>
              </a:spcAft>
              <a:buClr>
                <a:srgbClr val="000000"/>
              </a:buClr>
              <a:buSzPts val="1500"/>
              <a:buChar char="●"/>
              <a:defRPr>
                <a:solidFill>
                  <a:srgbClr val="000000"/>
                </a:solidFill>
              </a:defRPr>
            </a:lvl4pPr>
            <a:lvl5pPr indent="-323850" lvl="4" marL="2286000" algn="l">
              <a:lnSpc>
                <a:spcPct val="100000"/>
              </a:lnSpc>
              <a:spcBef>
                <a:spcPts val="0"/>
              </a:spcBef>
              <a:spcAft>
                <a:spcPts val="0"/>
              </a:spcAft>
              <a:buClr>
                <a:srgbClr val="000000"/>
              </a:buClr>
              <a:buSzPts val="1500"/>
              <a:buChar char="○"/>
              <a:defRPr>
                <a:solidFill>
                  <a:srgbClr val="000000"/>
                </a:solidFill>
              </a:defRPr>
            </a:lvl5pPr>
            <a:lvl6pPr indent="-323850" lvl="5" marL="2743200" algn="l">
              <a:lnSpc>
                <a:spcPct val="100000"/>
              </a:lnSpc>
              <a:spcBef>
                <a:spcPts val="0"/>
              </a:spcBef>
              <a:spcAft>
                <a:spcPts val="0"/>
              </a:spcAft>
              <a:buClr>
                <a:srgbClr val="000000"/>
              </a:buClr>
              <a:buSzPts val="1500"/>
              <a:buChar char="■"/>
              <a:defRPr>
                <a:solidFill>
                  <a:srgbClr val="000000"/>
                </a:solidFill>
              </a:defRPr>
            </a:lvl6pPr>
            <a:lvl7pPr indent="-323850" lvl="6" marL="3200400" algn="l">
              <a:lnSpc>
                <a:spcPct val="100000"/>
              </a:lnSpc>
              <a:spcBef>
                <a:spcPts val="0"/>
              </a:spcBef>
              <a:spcAft>
                <a:spcPts val="0"/>
              </a:spcAft>
              <a:buClr>
                <a:srgbClr val="000000"/>
              </a:buClr>
              <a:buSzPts val="1500"/>
              <a:buChar char="●"/>
              <a:defRPr>
                <a:solidFill>
                  <a:srgbClr val="000000"/>
                </a:solidFill>
              </a:defRPr>
            </a:lvl7pPr>
            <a:lvl8pPr indent="-323850" lvl="7" marL="3657600" algn="l">
              <a:lnSpc>
                <a:spcPct val="100000"/>
              </a:lnSpc>
              <a:spcBef>
                <a:spcPts val="0"/>
              </a:spcBef>
              <a:spcAft>
                <a:spcPts val="0"/>
              </a:spcAft>
              <a:buClr>
                <a:srgbClr val="000000"/>
              </a:buClr>
              <a:buSzPts val="1500"/>
              <a:buChar char="○"/>
              <a:defRPr>
                <a:solidFill>
                  <a:srgbClr val="000000"/>
                </a:solidFill>
              </a:defRPr>
            </a:lvl8pPr>
            <a:lvl9pPr indent="-323850" lvl="8" marL="4114800" algn="l">
              <a:lnSpc>
                <a:spcPct val="100000"/>
              </a:lnSpc>
              <a:spcBef>
                <a:spcPts val="0"/>
              </a:spcBef>
              <a:spcAft>
                <a:spcPts val="0"/>
              </a:spcAft>
              <a:buClr>
                <a:srgbClr val="000000"/>
              </a:buClr>
              <a:buSzPts val="1500"/>
              <a:buChar char="■"/>
              <a:defRPr>
                <a:solidFill>
                  <a:srgbClr val="000000"/>
                </a:solidFill>
              </a:defRPr>
            </a:lvl9pPr>
          </a:lstStyle>
          <a:p/>
        </p:txBody>
      </p:sp>
      <p:pic>
        <p:nvPicPr>
          <p:cNvPr id="63" name="Google Shape;63;p14"/>
          <p:cNvPicPr preferRelativeResize="0"/>
          <p:nvPr/>
        </p:nvPicPr>
        <p:blipFill rotWithShape="1">
          <a:blip r:embed="rId2">
            <a:alphaModFix/>
          </a:blip>
          <a:srcRect b="0" l="72402" r="0" t="0"/>
          <a:stretch/>
        </p:blipFill>
        <p:spPr>
          <a:xfrm>
            <a:off x="6325925" y="4627850"/>
            <a:ext cx="2818076" cy="515650"/>
          </a:xfrm>
          <a:prstGeom prst="rect">
            <a:avLst/>
          </a:prstGeom>
          <a:noFill/>
          <a:ln>
            <a:noFill/>
          </a:ln>
        </p:spPr>
      </p:pic>
      <p:sp>
        <p:nvSpPr>
          <p:cNvPr id="64" name="Google Shape;64;p14"/>
          <p:cNvSpPr/>
          <p:nvPr/>
        </p:nvSpPr>
        <p:spPr>
          <a:xfrm>
            <a:off x="0" y="4953600"/>
            <a:ext cx="6325800" cy="189900"/>
          </a:xfrm>
          <a:prstGeom prst="rect">
            <a:avLst/>
          </a:prstGeom>
          <a:solidFill>
            <a:srgbClr val="C412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571">
          <p15:clr>
            <a:srgbClr val="E46962"/>
          </p15:clr>
        </p15:guide>
        <p15:guide id="4" orient="horz" pos="453">
          <p15:clr>
            <a:srgbClr val="E46962"/>
          </p15:clr>
        </p15:guide>
        <p15:guide id="5" pos="575">
          <p15:clr>
            <a:srgbClr val="E46962"/>
          </p15:clr>
        </p15:guide>
        <p15:guide id="6" orient="horz" pos="688">
          <p15:clr>
            <a:srgbClr val="E46962"/>
          </p15:clr>
        </p15:guide>
        <p15:guide id="7" orient="horz" pos="2736">
          <p15:clr>
            <a:srgbClr val="E46962"/>
          </p15:clr>
        </p15:guide>
        <p15:guide id="8" pos="5185">
          <p15:clr>
            <a:srgbClr val="E46962"/>
          </p15:clr>
        </p15:guide>
        <p15:guide id="9" orient="horz" pos="924">
          <p15:clr>
            <a:srgbClr val="E46962"/>
          </p15:clr>
        </p15:guide>
        <p15:guide id="10" orient="horz" pos="28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www.youtube.com/watch?v=rBUa401UnS0" TargetMode="Externa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21.png"/><Relationship Id="rId13" Type="http://schemas.openxmlformats.org/officeDocument/2006/relationships/image" Target="../media/image19.png"/><Relationship Id="rId12"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 Id="rId15" Type="http://schemas.openxmlformats.org/officeDocument/2006/relationships/image" Target="../media/image27.png"/><Relationship Id="rId14" Type="http://schemas.openxmlformats.org/officeDocument/2006/relationships/image" Target="../media/image22.png"/><Relationship Id="rId16"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34.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29.jp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566900" y="1238125"/>
            <a:ext cx="5119800" cy="801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800"/>
              <a:t>Fa</a:t>
            </a:r>
            <a:r>
              <a:rPr lang="en" sz="2800"/>
              <a:t>cial Acne Detection System </a:t>
            </a:r>
            <a:endParaRPr sz="1600"/>
          </a:p>
        </p:txBody>
      </p:sp>
      <p:sp>
        <p:nvSpPr>
          <p:cNvPr id="70" name="Google Shape;70;p15"/>
          <p:cNvSpPr txBox="1"/>
          <p:nvPr>
            <p:ph idx="1" type="subTitle"/>
          </p:nvPr>
        </p:nvSpPr>
        <p:spPr>
          <a:xfrm>
            <a:off x="3555550" y="2302475"/>
            <a:ext cx="5119800" cy="361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sz="1700"/>
              <a:t>Team Memphis</a:t>
            </a:r>
            <a:endParaRPr sz="1700"/>
          </a:p>
        </p:txBody>
      </p:sp>
      <p:sp>
        <p:nvSpPr>
          <p:cNvPr id="71" name="Google Shape;71;p15"/>
          <p:cNvSpPr txBox="1"/>
          <p:nvPr>
            <p:ph idx="2" type="subTitle"/>
          </p:nvPr>
        </p:nvSpPr>
        <p:spPr>
          <a:xfrm>
            <a:off x="3566900" y="2663675"/>
            <a:ext cx="5119800" cy="571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Chenhao Li, Hao Liu, Haoze Liu, Mingyang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457200" y="98845"/>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Details </a:t>
            </a:r>
            <a:r>
              <a:rPr lang="en"/>
              <a:t>- Finding Acne for Full face</a:t>
            </a:r>
            <a:endParaRPr/>
          </a:p>
        </p:txBody>
      </p:sp>
      <p:sp>
        <p:nvSpPr>
          <p:cNvPr id="197" name="Google Shape;197;p24"/>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
        <p:nvSpPr>
          <p:cNvPr id="198" name="Google Shape;198;p24"/>
          <p:cNvSpPr txBox="1"/>
          <p:nvPr/>
        </p:nvSpPr>
        <p:spPr>
          <a:xfrm>
            <a:off x="457200" y="534150"/>
            <a:ext cx="7857000" cy="40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chemeClr val="dk1"/>
                </a:solidFill>
                <a:highlight>
                  <a:schemeClr val="lt1"/>
                </a:highlight>
              </a:rPr>
              <a:t>Image Preprocessing:</a:t>
            </a:r>
            <a:endParaRPr sz="900">
              <a:solidFill>
                <a:schemeClr val="dk1"/>
              </a:solidFill>
              <a:highlight>
                <a:schemeClr val="lt1"/>
              </a:highlight>
            </a:endParaRPr>
          </a:p>
          <a:p>
            <a:pPr indent="-285750" lvl="0" marL="457200" rtl="0" algn="l">
              <a:lnSpc>
                <a:spcPct val="100000"/>
              </a:lnSpc>
              <a:spcBef>
                <a:spcPts val="1200"/>
              </a:spcBef>
              <a:spcAft>
                <a:spcPts val="0"/>
              </a:spcAft>
              <a:buClr>
                <a:schemeClr val="dk1"/>
              </a:buClr>
              <a:buSzPts val="900"/>
              <a:buChar char="●"/>
            </a:pPr>
            <a:r>
              <a:rPr lang="en" sz="900">
                <a:solidFill>
                  <a:schemeClr val="dk1"/>
                </a:solidFill>
                <a:highlight>
                  <a:schemeClr val="lt1"/>
                </a:highlight>
              </a:rPr>
              <a:t>The input image is resized to a standard width for consistency.</a:t>
            </a:r>
            <a:endParaRPr sz="900">
              <a:solidFill>
                <a:schemeClr val="dk1"/>
              </a:solidFill>
              <a:highlight>
                <a:schemeClr val="lt1"/>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chemeClr val="lt1"/>
                </a:highlight>
              </a:rPr>
              <a:t>Grayscale conversion is applied to the image to simplify computations.</a:t>
            </a:r>
            <a:endParaRPr sz="900">
              <a:solidFill>
                <a:schemeClr val="dk1"/>
              </a:solidFill>
              <a:highlight>
                <a:schemeClr val="lt1"/>
              </a:highlight>
            </a:endParaRPr>
          </a:p>
          <a:p>
            <a:pPr indent="0" lvl="0" marL="0" rtl="0" algn="l">
              <a:lnSpc>
                <a:spcPct val="100000"/>
              </a:lnSpc>
              <a:spcBef>
                <a:spcPts val="1200"/>
              </a:spcBef>
              <a:spcAft>
                <a:spcPts val="0"/>
              </a:spcAft>
              <a:buNone/>
            </a:pPr>
            <a:r>
              <a:rPr lang="en" sz="900">
                <a:solidFill>
                  <a:schemeClr val="dk1"/>
                </a:solidFill>
                <a:highlight>
                  <a:schemeClr val="lt1"/>
                </a:highlight>
              </a:rPr>
              <a:t>Facial Features Masking:</a:t>
            </a:r>
            <a:endParaRPr sz="900">
              <a:solidFill>
                <a:schemeClr val="dk1"/>
              </a:solidFill>
              <a:highlight>
                <a:schemeClr val="lt1"/>
              </a:highlight>
            </a:endParaRPr>
          </a:p>
          <a:p>
            <a:pPr indent="-285750" lvl="0" marL="457200" rtl="0" algn="l">
              <a:lnSpc>
                <a:spcPct val="100000"/>
              </a:lnSpc>
              <a:spcBef>
                <a:spcPts val="1200"/>
              </a:spcBef>
              <a:spcAft>
                <a:spcPts val="0"/>
              </a:spcAft>
              <a:buClr>
                <a:schemeClr val="dk1"/>
              </a:buClr>
              <a:buSzPts val="900"/>
              <a:buChar char="●"/>
            </a:pPr>
            <a:r>
              <a:rPr lang="en" sz="900">
                <a:solidFill>
                  <a:schemeClr val="dk1"/>
                </a:solidFill>
                <a:highlight>
                  <a:schemeClr val="lt1"/>
                </a:highlight>
              </a:rPr>
              <a:t>The FaceMasker class uses Dlib's 68 facial landmarks to locate specific facial regions (mouth, eyes, and eyebrows).</a:t>
            </a:r>
            <a:endParaRPr sz="900">
              <a:solidFill>
                <a:schemeClr val="dk1"/>
              </a:solidFill>
              <a:highlight>
                <a:schemeClr val="lt1"/>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chemeClr val="lt1"/>
                </a:highlight>
              </a:rPr>
              <a:t>Masks are generated for these regions using polygons and dilation to cover the features completely.</a:t>
            </a:r>
            <a:endParaRPr sz="900">
              <a:solidFill>
                <a:schemeClr val="dk1"/>
              </a:solidFill>
              <a:highlight>
                <a:schemeClr val="lt1"/>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chemeClr val="lt1"/>
                </a:highlight>
              </a:rPr>
              <a:t>An inverted mask is applied to hide these regions from further processing.</a:t>
            </a:r>
            <a:endParaRPr sz="900">
              <a:solidFill>
                <a:schemeClr val="dk1"/>
              </a:solidFill>
              <a:highlight>
                <a:schemeClr val="lt1"/>
              </a:highlight>
            </a:endParaRPr>
          </a:p>
          <a:p>
            <a:pPr indent="0" lvl="0" marL="0" rtl="0" algn="l">
              <a:lnSpc>
                <a:spcPct val="115000"/>
              </a:lnSpc>
              <a:spcBef>
                <a:spcPts val="1200"/>
              </a:spcBef>
              <a:spcAft>
                <a:spcPts val="0"/>
              </a:spcAft>
              <a:buNone/>
            </a:pPr>
            <a:r>
              <a:rPr lang="en" sz="900">
                <a:solidFill>
                  <a:schemeClr val="dk1"/>
                </a:solidFill>
                <a:highlight>
                  <a:schemeClr val="lt1"/>
                </a:highlight>
              </a:rPr>
              <a:t>Redness Detection:</a:t>
            </a:r>
            <a:endParaRPr sz="900">
              <a:solidFill>
                <a:schemeClr val="dk1"/>
              </a:solidFill>
              <a:highlight>
                <a:schemeClr val="lt1"/>
              </a:highlight>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highlight>
                  <a:schemeClr val="lt1"/>
                </a:highlight>
              </a:rPr>
              <a:t>The LAB color space is used, and the a-channel is extracted to emphasize redness.</a:t>
            </a:r>
            <a:endParaRPr sz="900">
              <a:solidFill>
                <a:schemeClr val="dk1"/>
              </a:solidFill>
              <a:highlight>
                <a:schemeClr val="lt1"/>
              </a:highlight>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highlight>
                  <a:schemeClr val="lt1"/>
                </a:highlight>
              </a:rPr>
              <a:t>High red-intensity regions are identified by thresholding the a-channel based on the top percentage of redness values.</a:t>
            </a:r>
            <a:endParaRPr sz="900">
              <a:solidFill>
                <a:schemeClr val="dk1"/>
              </a:solidFill>
              <a:highlight>
                <a:schemeClr val="lt1"/>
              </a:highlight>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highlight>
                  <a:schemeClr val="lt1"/>
                </a:highlight>
              </a:rPr>
              <a:t>Morphological operations like dilation expand the red areas for better detection.</a:t>
            </a:r>
            <a:endParaRPr sz="900">
              <a:solidFill>
                <a:schemeClr val="dk1"/>
              </a:solidFill>
              <a:highlight>
                <a:schemeClr val="lt1"/>
              </a:highlight>
            </a:endParaRPr>
          </a:p>
          <a:p>
            <a:pPr indent="0" lvl="0" marL="0" rtl="0" algn="l">
              <a:lnSpc>
                <a:spcPct val="115000"/>
              </a:lnSpc>
              <a:spcBef>
                <a:spcPts val="1200"/>
              </a:spcBef>
              <a:spcAft>
                <a:spcPts val="0"/>
              </a:spcAft>
              <a:buNone/>
            </a:pPr>
            <a:r>
              <a:rPr lang="en" sz="900">
                <a:solidFill>
                  <a:schemeClr val="dk1"/>
                </a:solidFill>
                <a:highlight>
                  <a:schemeClr val="lt1"/>
                </a:highlight>
              </a:rPr>
              <a:t>Acne Classification:</a:t>
            </a:r>
            <a:endParaRPr sz="900">
              <a:solidFill>
                <a:schemeClr val="dk1"/>
              </a:solidFill>
              <a:highlight>
                <a:schemeClr val="lt1"/>
              </a:highlight>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highlight>
                  <a:schemeClr val="lt1"/>
                </a:highlight>
              </a:rPr>
              <a:t>Each red region is classified as a papule, pustule, or nodule by comparing it with pre-saved ground truth images. Similarity is calculated using histogram correlation.</a:t>
            </a:r>
            <a:endParaRPr sz="900">
              <a:solidFill>
                <a:schemeClr val="dk1"/>
              </a:solidFill>
              <a:highlight>
                <a:schemeClr val="lt1"/>
              </a:highlight>
            </a:endParaRPr>
          </a:p>
          <a:p>
            <a:pPr indent="0" lvl="0" marL="0" rtl="0" algn="l">
              <a:lnSpc>
                <a:spcPct val="115000"/>
              </a:lnSpc>
              <a:spcBef>
                <a:spcPts val="1200"/>
              </a:spcBef>
              <a:spcAft>
                <a:spcPts val="0"/>
              </a:spcAft>
              <a:buNone/>
            </a:pPr>
            <a:r>
              <a:rPr lang="en" sz="900">
                <a:solidFill>
                  <a:schemeClr val="dk1"/>
                </a:solidFill>
                <a:highlight>
                  <a:schemeClr val="lt1"/>
                </a:highlight>
              </a:rPr>
              <a:t>Scoring Skin Condition:</a:t>
            </a:r>
            <a:endParaRPr sz="900">
              <a:solidFill>
                <a:schemeClr val="dk1"/>
              </a:solidFill>
              <a:highlight>
                <a:schemeClr val="lt1"/>
              </a:highlight>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highlight>
                  <a:schemeClr val="lt1"/>
                </a:highlight>
              </a:rPr>
              <a:t>The skin condition is scored based on the number of contours and the average redness of the detected regions.</a:t>
            </a:r>
            <a:endParaRPr sz="900">
              <a:solidFill>
                <a:schemeClr val="dk1"/>
              </a:solidFill>
              <a:highlight>
                <a:schemeClr val="lt1"/>
              </a:highlight>
            </a:endParaRPr>
          </a:p>
          <a:p>
            <a:pPr indent="0" lvl="0" marL="457200" rtl="0" algn="l">
              <a:lnSpc>
                <a:spcPct val="115000"/>
              </a:lnSpc>
              <a:spcBef>
                <a:spcPts val="1200"/>
              </a:spcBef>
              <a:spcAft>
                <a:spcPts val="1200"/>
              </a:spcAft>
              <a:buNone/>
            </a:pPr>
            <a:r>
              <a:t/>
            </a:r>
            <a:endParaRPr sz="900">
              <a:solidFill>
                <a:schemeClr val="dk1"/>
              </a:solidFill>
              <a:highlight>
                <a:schemeClr val="lt1"/>
              </a:highlight>
            </a:endParaRP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Method Explanation - </a:t>
            </a:r>
            <a:r>
              <a:rPr lang="en"/>
              <a:t>Eye Bag &amp; Dark Circle</a:t>
            </a:r>
            <a:endParaRPr/>
          </a:p>
        </p:txBody>
      </p:sp>
      <p:sp>
        <p:nvSpPr>
          <p:cNvPr id="204" name="Google Shape;204;p25"/>
          <p:cNvSpPr txBox="1"/>
          <p:nvPr/>
        </p:nvSpPr>
        <p:spPr>
          <a:xfrm>
            <a:off x="457200" y="1104900"/>
            <a:ext cx="6597300" cy="3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pic>
        <p:nvPicPr>
          <p:cNvPr id="205" name="Google Shape;205;p25"/>
          <p:cNvPicPr preferRelativeResize="0"/>
          <p:nvPr/>
        </p:nvPicPr>
        <p:blipFill>
          <a:blip r:embed="rId3">
            <a:alphaModFix/>
          </a:blip>
          <a:stretch>
            <a:fillRect/>
          </a:stretch>
        </p:blipFill>
        <p:spPr>
          <a:xfrm>
            <a:off x="5269423" y="1001200"/>
            <a:ext cx="1532649" cy="2039475"/>
          </a:xfrm>
          <a:prstGeom prst="rect">
            <a:avLst/>
          </a:prstGeom>
          <a:noFill/>
          <a:ln>
            <a:noFill/>
          </a:ln>
        </p:spPr>
      </p:pic>
      <p:sp>
        <p:nvSpPr>
          <p:cNvPr id="206" name="Google Shape;206;p25"/>
          <p:cNvSpPr txBox="1"/>
          <p:nvPr/>
        </p:nvSpPr>
        <p:spPr>
          <a:xfrm>
            <a:off x="499475" y="1104900"/>
            <a:ext cx="4620300" cy="334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Eye detection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Implement cv2.CascadeClassifier()</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Create bounding rectangle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Eye bag and dark </a:t>
            </a:r>
            <a:r>
              <a:rPr lang="en" sz="1500">
                <a:solidFill>
                  <a:schemeClr val="dk1"/>
                </a:solidFill>
              </a:rPr>
              <a:t>circle</a:t>
            </a:r>
            <a:r>
              <a:rPr lang="en" sz="1500">
                <a:solidFill>
                  <a:schemeClr val="dk1"/>
                </a:solidFill>
              </a:rPr>
              <a:t> detection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Extract the lower half the eye rectangle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Use cv2.bitwise_or to filter the image with </a:t>
            </a:r>
            <a:endParaRPr sz="1500">
              <a:solidFill>
                <a:schemeClr val="dk1"/>
              </a:solidFill>
            </a:endParaRPr>
          </a:p>
          <a:p>
            <a:pPr indent="0" lvl="0" marL="914400" rtl="0" algn="l">
              <a:spcBef>
                <a:spcPts val="0"/>
              </a:spcBef>
              <a:spcAft>
                <a:spcPts val="0"/>
              </a:spcAft>
              <a:buNone/>
            </a:pPr>
            <a:r>
              <a:rPr lang="en" sz="1500">
                <a:solidFill>
                  <a:schemeClr val="dk1"/>
                </a:solidFill>
              </a:rPr>
              <a:t>lower and upper threshold bound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Draw the contour</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Sort the contours and draw the</a:t>
            </a:r>
            <a:r>
              <a:rPr lang="en" sz="1500">
                <a:solidFill>
                  <a:schemeClr val="dk1"/>
                </a:solidFill>
              </a:rPr>
              <a:t> </a:t>
            </a:r>
            <a:r>
              <a:rPr lang="en" sz="1500">
                <a:solidFill>
                  <a:schemeClr val="dk1"/>
                </a:solidFill>
              </a:rPr>
              <a:t>largest one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207" name="Google Shape;207;p25"/>
          <p:cNvPicPr preferRelativeResize="0"/>
          <p:nvPr/>
        </p:nvPicPr>
        <p:blipFill>
          <a:blip r:embed="rId4">
            <a:alphaModFix/>
          </a:blip>
          <a:stretch>
            <a:fillRect/>
          </a:stretch>
        </p:blipFill>
        <p:spPr>
          <a:xfrm>
            <a:off x="7290900" y="1531124"/>
            <a:ext cx="1433325" cy="813500"/>
          </a:xfrm>
          <a:prstGeom prst="rect">
            <a:avLst/>
          </a:prstGeom>
          <a:noFill/>
          <a:ln>
            <a:noFill/>
          </a:ln>
        </p:spPr>
      </p:pic>
      <p:sp>
        <p:nvSpPr>
          <p:cNvPr id="208" name="Google Shape;208;p25"/>
          <p:cNvSpPr txBox="1"/>
          <p:nvPr/>
        </p:nvSpPr>
        <p:spPr>
          <a:xfrm>
            <a:off x="5423100" y="3040675"/>
            <a:ext cx="16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Detected dark circle</a:t>
            </a:r>
            <a:endParaRPr sz="600"/>
          </a:p>
        </p:txBody>
      </p:sp>
      <p:sp>
        <p:nvSpPr>
          <p:cNvPr id="209" name="Google Shape;209;p25"/>
          <p:cNvSpPr txBox="1"/>
          <p:nvPr/>
        </p:nvSpPr>
        <p:spPr>
          <a:xfrm>
            <a:off x="7191863" y="2383650"/>
            <a:ext cx="163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Binary image of lower part of the eye</a:t>
            </a:r>
            <a:endParaRPr sz="600"/>
          </a:p>
        </p:txBody>
      </p:sp>
      <p:cxnSp>
        <p:nvCxnSpPr>
          <p:cNvPr id="210" name="Google Shape;210;p25"/>
          <p:cNvCxnSpPr/>
          <p:nvPr/>
        </p:nvCxnSpPr>
        <p:spPr>
          <a:xfrm flipH="1" rot="10800000">
            <a:off x="6227875" y="1530300"/>
            <a:ext cx="1062900" cy="374700"/>
          </a:xfrm>
          <a:prstGeom prst="straightConnector1">
            <a:avLst/>
          </a:prstGeom>
          <a:noFill/>
          <a:ln cap="flat" cmpd="sng" w="19050">
            <a:solidFill>
              <a:srgbClr val="FF0000"/>
            </a:solidFill>
            <a:prstDash val="solid"/>
            <a:round/>
            <a:headEnd len="med" w="med" type="none"/>
            <a:tailEnd len="med" w="med" type="none"/>
          </a:ln>
        </p:spPr>
      </p:cxnSp>
      <p:cxnSp>
        <p:nvCxnSpPr>
          <p:cNvPr id="211" name="Google Shape;211;p25"/>
          <p:cNvCxnSpPr/>
          <p:nvPr/>
        </p:nvCxnSpPr>
        <p:spPr>
          <a:xfrm>
            <a:off x="6227875" y="2095925"/>
            <a:ext cx="1070100" cy="243300"/>
          </a:xfrm>
          <a:prstGeom prst="straightConnector1">
            <a:avLst/>
          </a:prstGeom>
          <a:noFill/>
          <a:ln cap="flat" cmpd="sng" w="19050">
            <a:solidFill>
              <a:srgbClr val="FF0000"/>
            </a:solidFill>
            <a:prstDash val="solid"/>
            <a:round/>
            <a:headEnd len="med" w="med" type="none"/>
            <a:tailEnd len="med" w="med" type="none"/>
          </a:ln>
        </p:spPr>
      </p:cxnSp>
      <p:sp>
        <p:nvSpPr>
          <p:cNvPr id="212" name="Google Shape;212;p25"/>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457200" y="98845"/>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Details </a:t>
            </a:r>
            <a:r>
              <a:rPr lang="en"/>
              <a:t>- Finding Eye Bag</a:t>
            </a:r>
            <a:endParaRPr/>
          </a:p>
        </p:txBody>
      </p:sp>
      <p:sp>
        <p:nvSpPr>
          <p:cNvPr id="218" name="Google Shape;218;p26"/>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
        <p:nvSpPr>
          <p:cNvPr id="219" name="Google Shape;219;p26"/>
          <p:cNvSpPr txBox="1"/>
          <p:nvPr/>
        </p:nvSpPr>
        <p:spPr>
          <a:xfrm>
            <a:off x="457200" y="534150"/>
            <a:ext cx="7857000" cy="40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Face Detection:</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rPr>
              <a:t>The function uses Haar cascades (haarcascade_frontalface_default.xml) to detect the face region.</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This restricts processing to the detected face area, making subsequent operations more efficient and targeted.</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Eye Region Extraction and </a:t>
            </a:r>
            <a:r>
              <a:rPr lang="en" sz="900">
                <a:solidFill>
                  <a:schemeClr val="dk1"/>
                </a:solidFill>
              </a:rPr>
              <a:t>Eye Detection:</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rPr>
              <a:t>After detecting the face, only the upper half of the face region (top part of the detected face bounding box) is processed to locate the eyes.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This is achieved by slicing the grayscale image and color image to focus on the top-half region.</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Haar cascades (haarcascade_eye.xml) are used to detect eyes within the cropped face area.</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Detected eye regions are returned as bounding rectangles (x, y, width, height).</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Eye Bag Region Identification and </a:t>
            </a:r>
            <a:r>
              <a:rPr lang="en" sz="900">
                <a:solidFill>
                  <a:schemeClr val="dk1"/>
                </a:solidFill>
              </a:rPr>
              <a:t>Intensity Analysis:</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rPr>
              <a:t>A region below the eye is identified as the potential eye bag region. This is done by slicing the area directly below the detected eye’s bounding rectangle, extending slightly downward.</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The extracted eye bag region is analyzed for pixel intensities: 1. A range of intensity values (e.g., between 120 and 150) is selected to isolate darker regions typically associated with eye bags. 2. A mask is created using cv2.inRange to highlight these darker areas.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The mask highlights potential eye bag regions where skin is darker or shadowed.</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Contour Detection:</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rPr>
              <a:t>Contours are detected within the masked region to localize eye bags. Also, detected contours are adjusted to account for the offset of the eye's bounding rectangle (adjusting coordinates to fit the original image).</a:t>
            </a:r>
            <a:endParaRPr sz="900">
              <a:solidFill>
                <a:schemeClr val="dk1"/>
              </a:solidFill>
            </a:endParaRPr>
          </a:p>
          <a:p>
            <a:pPr indent="0" lvl="0" marL="457200" rtl="0" algn="l">
              <a:lnSpc>
                <a:spcPct val="115000"/>
              </a:lnSpc>
              <a:spcBef>
                <a:spcPts val="1200"/>
              </a:spcBef>
              <a:spcAft>
                <a:spcPts val="1200"/>
              </a:spcAft>
              <a:buNone/>
            </a:pPr>
            <a:r>
              <a:t/>
            </a:r>
            <a:endParaRPr sz="900">
              <a:solidFill>
                <a:schemeClr val="dk1"/>
              </a:solidFill>
            </a:endParaRPr>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Features - Acne Classification</a:t>
            </a:r>
            <a:endParaRPr/>
          </a:p>
        </p:txBody>
      </p:sp>
      <p:sp>
        <p:nvSpPr>
          <p:cNvPr id="225" name="Google Shape;225;p27"/>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226" name="Google Shape;226;p27"/>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Ground truth acne images </a:t>
            </a:r>
            <a:r>
              <a:rPr lang="en" sz="1800">
                <a:solidFill>
                  <a:schemeClr val="dk1"/>
                </a:solidFill>
              </a:rPr>
              <a:t>  </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Three types of acnes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Method: Normalized histogram </a:t>
            </a:r>
            <a:r>
              <a:rPr lang="en" sz="1500">
                <a:solidFill>
                  <a:schemeClr val="dk1"/>
                </a:solidFill>
              </a:rPr>
              <a:t>comparison</a:t>
            </a:r>
            <a:r>
              <a:rPr lang="en" sz="1500">
                <a:solidFill>
                  <a:schemeClr val="dk1"/>
                </a:solidFill>
              </a:rPr>
              <a:t> (using gray scaled images)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227" name="Google Shape;227;p27"/>
          <p:cNvPicPr preferRelativeResize="0"/>
          <p:nvPr/>
        </p:nvPicPr>
        <p:blipFill>
          <a:blip r:embed="rId3">
            <a:alphaModFix/>
          </a:blip>
          <a:stretch>
            <a:fillRect/>
          </a:stretch>
        </p:blipFill>
        <p:spPr>
          <a:xfrm>
            <a:off x="4674350" y="2237125"/>
            <a:ext cx="1041275" cy="1034275"/>
          </a:xfrm>
          <a:prstGeom prst="rect">
            <a:avLst/>
          </a:prstGeom>
          <a:noFill/>
          <a:ln>
            <a:noFill/>
          </a:ln>
        </p:spPr>
      </p:pic>
      <p:pic>
        <p:nvPicPr>
          <p:cNvPr id="228" name="Google Shape;228;p27"/>
          <p:cNvPicPr preferRelativeResize="0"/>
          <p:nvPr/>
        </p:nvPicPr>
        <p:blipFill>
          <a:blip r:embed="rId4">
            <a:alphaModFix/>
          </a:blip>
          <a:stretch>
            <a:fillRect/>
          </a:stretch>
        </p:blipFill>
        <p:spPr>
          <a:xfrm>
            <a:off x="6114900" y="2237163"/>
            <a:ext cx="1041275" cy="1034192"/>
          </a:xfrm>
          <a:prstGeom prst="rect">
            <a:avLst/>
          </a:prstGeom>
          <a:noFill/>
          <a:ln>
            <a:noFill/>
          </a:ln>
        </p:spPr>
      </p:pic>
      <p:pic>
        <p:nvPicPr>
          <p:cNvPr id="229" name="Google Shape;229;p27"/>
          <p:cNvPicPr preferRelativeResize="0"/>
          <p:nvPr/>
        </p:nvPicPr>
        <p:blipFill>
          <a:blip r:embed="rId5">
            <a:alphaModFix/>
          </a:blip>
          <a:stretch>
            <a:fillRect/>
          </a:stretch>
        </p:blipFill>
        <p:spPr>
          <a:xfrm>
            <a:off x="7555450" y="2216300"/>
            <a:ext cx="1125478" cy="1075900"/>
          </a:xfrm>
          <a:prstGeom prst="rect">
            <a:avLst/>
          </a:prstGeom>
          <a:noFill/>
          <a:ln>
            <a:noFill/>
          </a:ln>
        </p:spPr>
      </p:pic>
      <p:sp>
        <p:nvSpPr>
          <p:cNvPr id="230" name="Google Shape;230;p27"/>
          <p:cNvSpPr txBox="1"/>
          <p:nvPr/>
        </p:nvSpPr>
        <p:spPr>
          <a:xfrm>
            <a:off x="4823650"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pustule</a:t>
            </a:r>
            <a:endParaRPr sz="1300">
              <a:solidFill>
                <a:schemeClr val="dk2"/>
              </a:solidFill>
            </a:endParaRPr>
          </a:p>
        </p:txBody>
      </p:sp>
      <p:sp>
        <p:nvSpPr>
          <p:cNvPr id="231" name="Google Shape;231;p27"/>
          <p:cNvSpPr txBox="1"/>
          <p:nvPr/>
        </p:nvSpPr>
        <p:spPr>
          <a:xfrm>
            <a:off x="6272613"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papule</a:t>
            </a:r>
            <a:endParaRPr sz="1300">
              <a:solidFill>
                <a:schemeClr val="dk2"/>
              </a:solidFill>
            </a:endParaRPr>
          </a:p>
        </p:txBody>
      </p:sp>
      <p:sp>
        <p:nvSpPr>
          <p:cNvPr id="232" name="Google Shape;232;p27"/>
          <p:cNvSpPr txBox="1"/>
          <p:nvPr/>
        </p:nvSpPr>
        <p:spPr>
          <a:xfrm>
            <a:off x="7785725" y="3271400"/>
            <a:ext cx="9561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nodule</a:t>
            </a:r>
            <a:endParaRPr sz="1300">
              <a:solidFill>
                <a:schemeClr val="dk2"/>
              </a:solidFill>
            </a:endParaRPr>
          </a:p>
        </p:txBody>
      </p:sp>
      <p:sp>
        <p:nvSpPr>
          <p:cNvPr id="233" name="Google Shape;233;p27"/>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Mingyang Yu</a:t>
            </a:r>
            <a:endParaRPr sz="1000">
              <a:solidFill>
                <a:schemeClr val="dk2"/>
              </a:solidFill>
            </a:endParaRPr>
          </a:p>
        </p:txBody>
      </p:sp>
      <p:pic>
        <p:nvPicPr>
          <p:cNvPr id="234" name="Google Shape;234;p27"/>
          <p:cNvPicPr preferRelativeResize="0"/>
          <p:nvPr/>
        </p:nvPicPr>
        <p:blipFill>
          <a:blip r:embed="rId6">
            <a:alphaModFix/>
          </a:blip>
          <a:stretch>
            <a:fillRect/>
          </a:stretch>
        </p:blipFill>
        <p:spPr>
          <a:xfrm>
            <a:off x="912825" y="1825095"/>
            <a:ext cx="2850198" cy="2160450"/>
          </a:xfrm>
          <a:prstGeom prst="rect">
            <a:avLst/>
          </a:prstGeom>
          <a:noFill/>
          <a:ln>
            <a:noFill/>
          </a:ln>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457200" y="98845"/>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Details </a:t>
            </a:r>
            <a:r>
              <a:rPr lang="en"/>
              <a:t>- Finding Acne Classification</a:t>
            </a:r>
            <a:endParaRPr/>
          </a:p>
        </p:txBody>
      </p:sp>
      <p:sp>
        <p:nvSpPr>
          <p:cNvPr id="240" name="Google Shape;240;p28"/>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
        <p:nvSpPr>
          <p:cNvPr id="241" name="Google Shape;241;p28"/>
          <p:cNvSpPr txBox="1"/>
          <p:nvPr/>
        </p:nvSpPr>
        <p:spPr>
          <a:xfrm>
            <a:off x="457200" y="719150"/>
            <a:ext cx="7857000" cy="4075200"/>
          </a:xfrm>
          <a:prstGeom prst="rect">
            <a:avLst/>
          </a:prstGeom>
          <a:noFill/>
          <a:ln>
            <a:noFill/>
          </a:ln>
        </p:spPr>
        <p:txBody>
          <a:bodyPr anchorCtr="0" anchor="t" bIns="91425" lIns="91425" spcFirstLastPara="1" rIns="91425" wrap="square" tIns="91425">
            <a:noAutofit/>
          </a:bodyPr>
          <a:lstStyle/>
          <a:p>
            <a:pPr indent="-285750" lvl="0" marL="457200" rtl="0" algn="l">
              <a:lnSpc>
                <a:spcPct val="100000"/>
              </a:lnSpc>
              <a:spcBef>
                <a:spcPts val="1200"/>
              </a:spcBef>
              <a:spcAft>
                <a:spcPts val="0"/>
              </a:spcAft>
              <a:buClr>
                <a:schemeClr val="dk1"/>
              </a:buClr>
              <a:buSzPts val="900"/>
              <a:buChar char="●"/>
            </a:pPr>
            <a:r>
              <a:rPr lang="en" sz="900">
                <a:solidFill>
                  <a:schemeClr val="dk1"/>
                </a:solidFill>
              </a:rPr>
              <a:t>Reference Images:</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Three reference images (papule.jpg, pustule.jpg, nodule.jpg) are loaded. Each represents one type of acne.</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Similarity Calculation:</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Steps for calculating similarity:</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Convert the detected region and reference images to grayscale using cv2.cvtColor.</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Compute the histograms for both images using cv2.calcHist.</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Normalize the histograms using cv2.normalize.</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Compare histograms using cv2.compareHist with the cv2.HISTCMP_CORREL metric, which measures the correlation between histograms.</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Classification:</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For each detected acne region:</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Similarity scores are computed for all three reference images.</a:t>
            </a:r>
            <a:endParaRPr sz="900">
              <a:solidFill>
                <a:schemeClr val="dk1"/>
              </a:solidFill>
            </a:endParaRPr>
          </a:p>
          <a:p>
            <a:pPr indent="-285750" lvl="2" marL="1371600" rtl="0" algn="l">
              <a:lnSpc>
                <a:spcPct val="100000"/>
              </a:lnSpc>
              <a:spcBef>
                <a:spcPts val="0"/>
              </a:spcBef>
              <a:spcAft>
                <a:spcPts val="0"/>
              </a:spcAft>
              <a:buClr>
                <a:schemeClr val="dk1"/>
              </a:buClr>
              <a:buSzPts val="900"/>
              <a:buChar char="■"/>
            </a:pPr>
            <a:r>
              <a:rPr lang="en" sz="900">
                <a:solidFill>
                  <a:schemeClr val="dk1"/>
                </a:solidFill>
              </a:rPr>
              <a:t>The reference image with the highest similarity score determines the classification (papule, pustule, or nodule).</a:t>
            </a:r>
            <a:endParaRPr sz="9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900">
              <a:solidFill>
                <a:schemeClr val="dk1"/>
              </a:solidFill>
            </a:endParaRPr>
          </a:p>
          <a:p>
            <a:pPr indent="0" lvl="0" marL="457200" rtl="0" algn="l">
              <a:lnSpc>
                <a:spcPct val="100000"/>
              </a:lnSpc>
              <a:spcBef>
                <a:spcPts val="1200"/>
              </a:spcBef>
              <a:spcAft>
                <a:spcPts val="1200"/>
              </a:spcAft>
              <a:buNone/>
            </a:pPr>
            <a:r>
              <a:t/>
            </a:r>
            <a:endParaRPr sz="900">
              <a:solidFill>
                <a:schemeClr val="dk1"/>
              </a:solidFill>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nvSpPr>
        <p:spPr>
          <a:xfrm>
            <a:off x="104925" y="803350"/>
            <a:ext cx="59232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Facial Region Selection</a:t>
            </a:r>
            <a:endParaRPr sz="18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Allow users to select specific areas (e.g., forehead, cheeks, chin).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Use a bounding rectangle to isolate the chosen region for analysis.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Localized Acne Detection</a:t>
            </a:r>
            <a:endParaRPr sz="18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Apply acne detection algorithms only within the selected region.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Use color filtering and HSV to identify acne spots.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Improved Accuracy</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Focus on smaller areas reduces interference from unrelated features.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Analyze regional patterns for better precision in detection.</a:t>
            </a:r>
            <a:endParaRPr sz="1600">
              <a:solidFill>
                <a:schemeClr val="dk1"/>
              </a:solidFill>
            </a:endParaRPr>
          </a:p>
        </p:txBody>
      </p:sp>
      <p:sp>
        <p:nvSpPr>
          <p:cNvPr id="247" name="Google Shape;247;p29"/>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SzPct val="96428"/>
              <a:buNone/>
            </a:pPr>
            <a:r>
              <a:rPr lang="en"/>
              <a:t>Enhancing Acne Detection with Local Face detection</a:t>
            </a:r>
            <a:endParaRPr/>
          </a:p>
        </p:txBody>
      </p:sp>
      <p:pic>
        <p:nvPicPr>
          <p:cNvPr id="248" name="Google Shape;248;p29"/>
          <p:cNvPicPr preferRelativeResize="0"/>
          <p:nvPr/>
        </p:nvPicPr>
        <p:blipFill>
          <a:blip r:embed="rId3">
            <a:alphaModFix/>
          </a:blip>
          <a:stretch>
            <a:fillRect/>
          </a:stretch>
        </p:blipFill>
        <p:spPr>
          <a:xfrm>
            <a:off x="5864178" y="1219838"/>
            <a:ext cx="2965625" cy="2965625"/>
          </a:xfrm>
          <a:prstGeom prst="rect">
            <a:avLst/>
          </a:prstGeom>
          <a:noFill/>
          <a:ln>
            <a:noFill/>
          </a:ln>
        </p:spPr>
      </p:pic>
      <p:sp>
        <p:nvSpPr>
          <p:cNvPr id="249" name="Google Shape;249;p29"/>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457200" y="98845"/>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Details </a:t>
            </a:r>
            <a:r>
              <a:rPr lang="en"/>
              <a:t>- Finding Acne for Local face</a:t>
            </a:r>
            <a:endParaRPr/>
          </a:p>
        </p:txBody>
      </p:sp>
      <p:sp>
        <p:nvSpPr>
          <p:cNvPr id="255" name="Google Shape;255;p30"/>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
        <p:nvSpPr>
          <p:cNvPr id="256" name="Google Shape;256;p30"/>
          <p:cNvSpPr txBox="1"/>
          <p:nvPr/>
        </p:nvSpPr>
        <p:spPr>
          <a:xfrm>
            <a:off x="457200" y="534150"/>
            <a:ext cx="7857000" cy="40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Interactive Region Selection:</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Using mouse clicks, the user defines a polygonal area. A mask is created for this region.</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Region Processing:</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Within the selected region, the green channel of the image is processed to detect acne.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Adaptive thresholding is applied to highlight potential acne areas.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Contour Filtering:</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Contours are extracted from the thresholded region, representing possible acne spots.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Contours are filtered based on their size (to exclude noise) and color characteristics in HSV space (to focus on redness and inflammation).</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Acne Classification:</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Similar to the full detection method, each detected region is classified as papule, pustule, or nodule by comparing it with ground truth images.</a:t>
            </a:r>
            <a:endParaRPr sz="1000">
              <a:solidFill>
                <a:schemeClr val="dk1"/>
              </a:solidFill>
            </a:endParaRPr>
          </a:p>
          <a:p>
            <a:pPr indent="0" lvl="0" marL="457200" rtl="0" algn="l">
              <a:lnSpc>
                <a:spcPct val="115000"/>
              </a:lnSpc>
              <a:spcBef>
                <a:spcPts val="1200"/>
              </a:spcBef>
              <a:spcAft>
                <a:spcPts val="0"/>
              </a:spcAft>
              <a:buNone/>
            </a:pPr>
            <a:r>
              <a:t/>
            </a:r>
            <a:endParaRPr sz="1000">
              <a:solidFill>
                <a:schemeClr val="dk1"/>
              </a:solidFill>
              <a:highlight>
                <a:schemeClr val="lt1"/>
              </a:highlight>
            </a:endParaRPr>
          </a:p>
          <a:p>
            <a:pPr indent="0" lvl="0" marL="457200" rtl="0" algn="l">
              <a:lnSpc>
                <a:spcPct val="115000"/>
              </a:lnSpc>
              <a:spcBef>
                <a:spcPts val="1200"/>
              </a:spcBef>
              <a:spcAft>
                <a:spcPts val="1200"/>
              </a:spcAft>
              <a:buNone/>
            </a:pPr>
            <a:r>
              <a:t/>
            </a:r>
            <a:endParaRPr sz="1000">
              <a:solidFill>
                <a:schemeClr val="dk1"/>
              </a:solidFill>
              <a:highlight>
                <a:schemeClr val="lt1"/>
              </a:highlight>
            </a:endParaRP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Features - Facial Condition Score</a:t>
            </a:r>
            <a:endParaRPr/>
          </a:p>
        </p:txBody>
      </p:sp>
      <p:sp>
        <p:nvSpPr>
          <p:cNvPr id="262" name="Google Shape;262;p31"/>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263" name="Google Shape;263;p31"/>
          <p:cNvSpPr txBox="1"/>
          <p:nvPr/>
        </p:nvSpPr>
        <p:spPr>
          <a:xfrm>
            <a:off x="0" y="839100"/>
            <a:ext cx="7501500" cy="283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Two key metrics evaluate for the score</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Number of Detected Contours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Average Redness Intensity</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Scoring Formula</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score = max(0, 100 - num_contours * 2 - int(average_redness / 500))</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Score Range:0 - 100</a:t>
            </a:r>
            <a:endParaRPr sz="1500">
              <a:solidFill>
                <a:schemeClr val="dk1"/>
              </a:solidFill>
            </a:endParaRPr>
          </a:p>
          <a:p>
            <a:pPr indent="0" lvl="0" marL="914400" rtl="0" algn="l">
              <a:spcBef>
                <a:spcPts val="0"/>
              </a:spcBef>
              <a:spcAft>
                <a:spcPts val="0"/>
              </a:spcAft>
              <a:buNone/>
            </a:pPr>
            <a:r>
              <a:t/>
            </a:r>
            <a:endParaRPr sz="1500">
              <a:solidFill>
                <a:schemeClr val="dk1"/>
              </a:solidFill>
            </a:endParaRPr>
          </a:p>
        </p:txBody>
      </p:sp>
      <p:sp>
        <p:nvSpPr>
          <p:cNvPr id="264" name="Google Shape;264;p31"/>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pic>
        <p:nvPicPr>
          <p:cNvPr id="265" name="Google Shape;265;p31"/>
          <p:cNvPicPr preferRelativeResize="0"/>
          <p:nvPr/>
        </p:nvPicPr>
        <p:blipFill>
          <a:blip r:embed="rId3">
            <a:alphaModFix/>
          </a:blip>
          <a:stretch>
            <a:fillRect/>
          </a:stretch>
        </p:blipFill>
        <p:spPr>
          <a:xfrm>
            <a:off x="6904800" y="719147"/>
            <a:ext cx="2239201" cy="2909167"/>
          </a:xfrm>
          <a:prstGeom prst="rect">
            <a:avLst/>
          </a:prstGeom>
          <a:noFill/>
          <a:ln>
            <a:noFill/>
          </a:ln>
        </p:spPr>
      </p:pic>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a:t>
            </a:r>
            <a:r>
              <a:rPr lang="en"/>
              <a:t>Demonstration</a:t>
            </a:r>
            <a:endParaRPr/>
          </a:p>
        </p:txBody>
      </p:sp>
      <p:sp>
        <p:nvSpPr>
          <p:cNvPr id="271" name="Google Shape;271;p32"/>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pic>
        <p:nvPicPr>
          <p:cNvPr id="272" name="Google Shape;272;p32" title="CMU 24678 Project Example">
            <a:hlinkClick r:id="rId3"/>
          </p:cNvPr>
          <p:cNvPicPr preferRelativeResize="0"/>
          <p:nvPr/>
        </p:nvPicPr>
        <p:blipFill>
          <a:blip r:embed="rId4">
            <a:alphaModFix/>
          </a:blip>
          <a:stretch>
            <a:fillRect/>
          </a:stretch>
        </p:blipFill>
        <p:spPr>
          <a:xfrm>
            <a:off x="839525" y="739935"/>
            <a:ext cx="7464950" cy="419904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Some Results: </a:t>
            </a:r>
            <a:endParaRPr/>
          </a:p>
        </p:txBody>
      </p:sp>
      <p:sp>
        <p:nvSpPr>
          <p:cNvPr id="278" name="Google Shape;278;p33"/>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
        <p:nvSpPr>
          <p:cNvPr id="279" name="Google Shape;279;p33"/>
          <p:cNvSpPr txBox="1"/>
          <p:nvPr/>
        </p:nvSpPr>
        <p:spPr>
          <a:xfrm>
            <a:off x="0" y="720775"/>
            <a:ext cx="8737800" cy="37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Full Face Detection                                                 </a:t>
            </a:r>
            <a:r>
              <a:rPr lang="en" sz="1800">
                <a:solidFill>
                  <a:schemeClr val="dk1"/>
                </a:solidFill>
              </a:rPr>
              <a:t>Local Face Detection</a:t>
            </a:r>
            <a:endParaRPr sz="1800">
              <a:solidFill>
                <a:schemeClr val="dk1"/>
              </a:solidFill>
            </a:endParaRPr>
          </a:p>
        </p:txBody>
      </p:sp>
      <p:pic>
        <p:nvPicPr>
          <p:cNvPr id="280" name="Google Shape;280;p33"/>
          <p:cNvPicPr preferRelativeResize="0"/>
          <p:nvPr/>
        </p:nvPicPr>
        <p:blipFill>
          <a:blip r:embed="rId3">
            <a:alphaModFix/>
          </a:blip>
          <a:stretch>
            <a:fillRect/>
          </a:stretch>
        </p:blipFill>
        <p:spPr>
          <a:xfrm>
            <a:off x="2155750" y="1099399"/>
            <a:ext cx="1838600" cy="1213482"/>
          </a:xfrm>
          <a:prstGeom prst="rect">
            <a:avLst/>
          </a:prstGeom>
          <a:noFill/>
          <a:ln>
            <a:noFill/>
          </a:ln>
        </p:spPr>
      </p:pic>
      <p:pic>
        <p:nvPicPr>
          <p:cNvPr id="281" name="Google Shape;281;p33"/>
          <p:cNvPicPr preferRelativeResize="0"/>
          <p:nvPr/>
        </p:nvPicPr>
        <p:blipFill>
          <a:blip r:embed="rId4">
            <a:alphaModFix/>
          </a:blip>
          <a:stretch>
            <a:fillRect/>
          </a:stretch>
        </p:blipFill>
        <p:spPr>
          <a:xfrm>
            <a:off x="200300" y="1092175"/>
            <a:ext cx="1838597" cy="1215400"/>
          </a:xfrm>
          <a:prstGeom prst="rect">
            <a:avLst/>
          </a:prstGeom>
          <a:noFill/>
          <a:ln>
            <a:noFill/>
          </a:ln>
        </p:spPr>
      </p:pic>
      <p:pic>
        <p:nvPicPr>
          <p:cNvPr id="282" name="Google Shape;282;p33"/>
          <p:cNvPicPr preferRelativeResize="0"/>
          <p:nvPr/>
        </p:nvPicPr>
        <p:blipFill>
          <a:blip r:embed="rId5">
            <a:alphaModFix/>
          </a:blip>
          <a:stretch>
            <a:fillRect/>
          </a:stretch>
        </p:blipFill>
        <p:spPr>
          <a:xfrm>
            <a:off x="5323000" y="1103325"/>
            <a:ext cx="1371775" cy="1216783"/>
          </a:xfrm>
          <a:prstGeom prst="rect">
            <a:avLst/>
          </a:prstGeom>
          <a:noFill/>
          <a:ln>
            <a:noFill/>
          </a:ln>
        </p:spPr>
      </p:pic>
      <p:pic>
        <p:nvPicPr>
          <p:cNvPr id="283" name="Google Shape;283;p33"/>
          <p:cNvPicPr preferRelativeResize="0"/>
          <p:nvPr/>
        </p:nvPicPr>
        <p:blipFill>
          <a:blip r:embed="rId6">
            <a:alphaModFix/>
          </a:blip>
          <a:stretch>
            <a:fillRect/>
          </a:stretch>
        </p:blipFill>
        <p:spPr>
          <a:xfrm>
            <a:off x="6694784" y="1104009"/>
            <a:ext cx="1371775" cy="1215393"/>
          </a:xfrm>
          <a:prstGeom prst="rect">
            <a:avLst/>
          </a:prstGeom>
          <a:noFill/>
          <a:ln>
            <a:noFill/>
          </a:ln>
        </p:spPr>
      </p:pic>
      <p:pic>
        <p:nvPicPr>
          <p:cNvPr id="284" name="Google Shape;284;p33"/>
          <p:cNvPicPr preferRelativeResize="0"/>
          <p:nvPr/>
        </p:nvPicPr>
        <p:blipFill>
          <a:blip r:embed="rId7">
            <a:alphaModFix/>
          </a:blip>
          <a:stretch>
            <a:fillRect/>
          </a:stretch>
        </p:blipFill>
        <p:spPr>
          <a:xfrm>
            <a:off x="6694775" y="2290601"/>
            <a:ext cx="1371775" cy="1423575"/>
          </a:xfrm>
          <a:prstGeom prst="rect">
            <a:avLst/>
          </a:prstGeom>
          <a:noFill/>
          <a:ln>
            <a:noFill/>
          </a:ln>
        </p:spPr>
      </p:pic>
      <p:pic>
        <p:nvPicPr>
          <p:cNvPr id="285" name="Google Shape;285;p33"/>
          <p:cNvPicPr preferRelativeResize="0"/>
          <p:nvPr/>
        </p:nvPicPr>
        <p:blipFill>
          <a:blip r:embed="rId8">
            <a:alphaModFix/>
          </a:blip>
          <a:stretch>
            <a:fillRect/>
          </a:stretch>
        </p:blipFill>
        <p:spPr>
          <a:xfrm>
            <a:off x="5323000" y="2331238"/>
            <a:ext cx="1371776" cy="1371776"/>
          </a:xfrm>
          <a:prstGeom prst="rect">
            <a:avLst/>
          </a:prstGeom>
          <a:noFill/>
          <a:ln>
            <a:noFill/>
          </a:ln>
        </p:spPr>
      </p:pic>
      <p:pic>
        <p:nvPicPr>
          <p:cNvPr id="286" name="Google Shape;286;p33"/>
          <p:cNvPicPr preferRelativeResize="0"/>
          <p:nvPr/>
        </p:nvPicPr>
        <p:blipFill>
          <a:blip r:embed="rId9">
            <a:alphaModFix/>
          </a:blip>
          <a:stretch>
            <a:fillRect/>
          </a:stretch>
        </p:blipFill>
        <p:spPr>
          <a:xfrm>
            <a:off x="5323024" y="3714175"/>
            <a:ext cx="1371750" cy="1215400"/>
          </a:xfrm>
          <a:prstGeom prst="rect">
            <a:avLst/>
          </a:prstGeom>
          <a:noFill/>
          <a:ln>
            <a:noFill/>
          </a:ln>
        </p:spPr>
      </p:pic>
      <p:pic>
        <p:nvPicPr>
          <p:cNvPr id="287" name="Google Shape;287;p33"/>
          <p:cNvPicPr preferRelativeResize="0"/>
          <p:nvPr/>
        </p:nvPicPr>
        <p:blipFill>
          <a:blip r:embed="rId10">
            <a:alphaModFix/>
          </a:blip>
          <a:stretch>
            <a:fillRect/>
          </a:stretch>
        </p:blipFill>
        <p:spPr>
          <a:xfrm>
            <a:off x="6694799" y="3714175"/>
            <a:ext cx="1371750" cy="1215400"/>
          </a:xfrm>
          <a:prstGeom prst="rect">
            <a:avLst/>
          </a:prstGeom>
          <a:noFill/>
          <a:ln>
            <a:noFill/>
          </a:ln>
        </p:spPr>
      </p:pic>
      <p:pic>
        <p:nvPicPr>
          <p:cNvPr id="288" name="Google Shape;288;p33"/>
          <p:cNvPicPr preferRelativeResize="0"/>
          <p:nvPr/>
        </p:nvPicPr>
        <p:blipFill>
          <a:blip r:embed="rId11">
            <a:alphaModFix/>
          </a:blip>
          <a:stretch>
            <a:fillRect/>
          </a:stretch>
        </p:blipFill>
        <p:spPr>
          <a:xfrm>
            <a:off x="322599" y="2287189"/>
            <a:ext cx="1716291" cy="1213475"/>
          </a:xfrm>
          <a:prstGeom prst="rect">
            <a:avLst/>
          </a:prstGeom>
          <a:noFill/>
          <a:ln>
            <a:noFill/>
          </a:ln>
        </p:spPr>
      </p:pic>
      <p:pic>
        <p:nvPicPr>
          <p:cNvPr id="289" name="Google Shape;289;p33"/>
          <p:cNvPicPr preferRelativeResize="0"/>
          <p:nvPr/>
        </p:nvPicPr>
        <p:blipFill rotWithShape="1">
          <a:blip r:embed="rId12">
            <a:alphaModFix/>
          </a:blip>
          <a:srcRect b="3592" l="11092" r="-3531" t="3583"/>
          <a:stretch/>
        </p:blipFill>
        <p:spPr>
          <a:xfrm>
            <a:off x="2129325" y="2285537"/>
            <a:ext cx="1716300" cy="1216775"/>
          </a:xfrm>
          <a:prstGeom prst="rect">
            <a:avLst/>
          </a:prstGeom>
          <a:noFill/>
          <a:ln>
            <a:noFill/>
          </a:ln>
        </p:spPr>
      </p:pic>
      <p:pic>
        <p:nvPicPr>
          <p:cNvPr id="290" name="Google Shape;290;p33"/>
          <p:cNvPicPr preferRelativeResize="0"/>
          <p:nvPr/>
        </p:nvPicPr>
        <p:blipFill>
          <a:blip r:embed="rId13">
            <a:alphaModFix/>
          </a:blip>
          <a:stretch>
            <a:fillRect/>
          </a:stretch>
        </p:blipFill>
        <p:spPr>
          <a:xfrm>
            <a:off x="667125" y="3500663"/>
            <a:ext cx="1371775" cy="1559687"/>
          </a:xfrm>
          <a:prstGeom prst="rect">
            <a:avLst/>
          </a:prstGeom>
          <a:noFill/>
          <a:ln>
            <a:noFill/>
          </a:ln>
        </p:spPr>
      </p:pic>
      <p:pic>
        <p:nvPicPr>
          <p:cNvPr id="291" name="Google Shape;291;p33"/>
          <p:cNvPicPr preferRelativeResize="0"/>
          <p:nvPr/>
        </p:nvPicPr>
        <p:blipFill>
          <a:blip r:embed="rId14">
            <a:alphaModFix/>
          </a:blip>
          <a:stretch>
            <a:fillRect/>
          </a:stretch>
        </p:blipFill>
        <p:spPr>
          <a:xfrm>
            <a:off x="2129325" y="3501397"/>
            <a:ext cx="1371750" cy="1558243"/>
          </a:xfrm>
          <a:prstGeom prst="rect">
            <a:avLst/>
          </a:prstGeom>
          <a:noFill/>
          <a:ln>
            <a:noFill/>
          </a:ln>
        </p:spPr>
      </p:pic>
      <p:pic>
        <p:nvPicPr>
          <p:cNvPr id="292" name="Google Shape;292;p33"/>
          <p:cNvPicPr preferRelativeResize="0"/>
          <p:nvPr/>
        </p:nvPicPr>
        <p:blipFill>
          <a:blip r:embed="rId15">
            <a:alphaModFix/>
          </a:blip>
          <a:stretch>
            <a:fillRect/>
          </a:stretch>
        </p:blipFill>
        <p:spPr>
          <a:xfrm>
            <a:off x="6694775" y="1103325"/>
            <a:ext cx="1371775" cy="1215390"/>
          </a:xfrm>
          <a:prstGeom prst="rect">
            <a:avLst/>
          </a:prstGeom>
          <a:noFill/>
          <a:ln>
            <a:noFill/>
          </a:ln>
        </p:spPr>
      </p:pic>
      <p:pic>
        <p:nvPicPr>
          <p:cNvPr id="293" name="Google Shape;293;p33"/>
          <p:cNvPicPr preferRelativeResize="0"/>
          <p:nvPr/>
        </p:nvPicPr>
        <p:blipFill>
          <a:blip r:embed="rId16">
            <a:alphaModFix/>
          </a:blip>
          <a:stretch>
            <a:fillRect/>
          </a:stretch>
        </p:blipFill>
        <p:spPr>
          <a:xfrm>
            <a:off x="6694775" y="2331249"/>
            <a:ext cx="1371775" cy="1371759"/>
          </a:xfrm>
          <a:prstGeom prst="rect">
            <a:avLst/>
          </a:prstGeom>
          <a:noFill/>
          <a:ln>
            <a:noFill/>
          </a:ln>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Content</a:t>
            </a:r>
            <a:endParaRPr/>
          </a:p>
        </p:txBody>
      </p:sp>
      <p:sp>
        <p:nvSpPr>
          <p:cNvPr id="77" name="Google Shape;77;p16"/>
          <p:cNvSpPr txBox="1"/>
          <p:nvPr>
            <p:ph idx="1" type="body"/>
          </p:nvPr>
        </p:nvSpPr>
        <p:spPr>
          <a:xfrm>
            <a:off x="807800" y="906475"/>
            <a:ext cx="8520600" cy="3854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100"/>
              <a:t>Part 1</a:t>
            </a:r>
            <a:endParaRPr sz="2100"/>
          </a:p>
          <a:p>
            <a:pPr indent="-342900" lvl="0" marL="457200" rtl="0" algn="l">
              <a:lnSpc>
                <a:spcPct val="115000"/>
              </a:lnSpc>
              <a:spcBef>
                <a:spcPts val="0"/>
              </a:spcBef>
              <a:spcAft>
                <a:spcPts val="0"/>
              </a:spcAft>
              <a:buSzPts val="1800"/>
              <a:buChar char="-"/>
            </a:pPr>
            <a:r>
              <a:rPr lang="en" sz="2100"/>
              <a:t>Problem clarification</a:t>
            </a:r>
            <a:endParaRPr sz="2100"/>
          </a:p>
          <a:p>
            <a:pPr indent="0" lvl="0" marL="0" rtl="0" algn="l">
              <a:lnSpc>
                <a:spcPct val="115000"/>
              </a:lnSpc>
              <a:spcBef>
                <a:spcPts val="0"/>
              </a:spcBef>
              <a:spcAft>
                <a:spcPts val="0"/>
              </a:spcAft>
              <a:buNone/>
            </a:pPr>
            <a:r>
              <a:rPr lang="en" sz="2100"/>
              <a:t>Part 2</a:t>
            </a:r>
            <a:endParaRPr sz="2100"/>
          </a:p>
          <a:p>
            <a:pPr indent="-342900" lvl="0" marL="457200" rtl="0" algn="l">
              <a:lnSpc>
                <a:spcPct val="115000"/>
              </a:lnSpc>
              <a:spcBef>
                <a:spcPts val="0"/>
              </a:spcBef>
              <a:spcAft>
                <a:spcPts val="0"/>
              </a:spcAft>
              <a:buSzPts val="1800"/>
              <a:buChar char="-"/>
            </a:pPr>
            <a:r>
              <a:rPr lang="en" sz="2100"/>
              <a:t>Challenge and Solutions</a:t>
            </a:r>
            <a:endParaRPr sz="2100"/>
          </a:p>
          <a:p>
            <a:pPr indent="-342900" lvl="0" marL="457200" rtl="0" algn="l">
              <a:lnSpc>
                <a:spcPct val="115000"/>
              </a:lnSpc>
              <a:spcBef>
                <a:spcPts val="0"/>
              </a:spcBef>
              <a:spcAft>
                <a:spcPts val="0"/>
              </a:spcAft>
              <a:buSzPts val="1800"/>
              <a:buChar char="-"/>
            </a:pPr>
            <a:r>
              <a:rPr lang="en" sz="2100"/>
              <a:t>Method explanation </a:t>
            </a:r>
            <a:endParaRPr sz="2100"/>
          </a:p>
          <a:p>
            <a:pPr indent="0" lvl="0" marL="0" rtl="0" algn="l">
              <a:lnSpc>
                <a:spcPct val="115000"/>
              </a:lnSpc>
              <a:spcBef>
                <a:spcPts val="0"/>
              </a:spcBef>
              <a:spcAft>
                <a:spcPts val="0"/>
              </a:spcAft>
              <a:buNone/>
            </a:pPr>
            <a:r>
              <a:rPr lang="en" sz="2100"/>
              <a:t>Part 3</a:t>
            </a:r>
            <a:endParaRPr sz="2100"/>
          </a:p>
          <a:p>
            <a:pPr indent="-342900" lvl="0" marL="457200" rtl="0" algn="l">
              <a:lnSpc>
                <a:spcPct val="115000"/>
              </a:lnSpc>
              <a:spcBef>
                <a:spcPts val="0"/>
              </a:spcBef>
              <a:spcAft>
                <a:spcPts val="0"/>
              </a:spcAft>
              <a:buSzPts val="1800"/>
              <a:buChar char="-"/>
            </a:pPr>
            <a:r>
              <a:rPr lang="en" sz="2100"/>
              <a:t>Current code and Result</a:t>
            </a:r>
            <a:endParaRPr sz="2100"/>
          </a:p>
          <a:p>
            <a:pPr indent="0" lvl="0" marL="0" rtl="0" algn="l">
              <a:lnSpc>
                <a:spcPct val="115000"/>
              </a:lnSpc>
              <a:spcBef>
                <a:spcPts val="0"/>
              </a:spcBef>
              <a:spcAft>
                <a:spcPts val="0"/>
              </a:spcAft>
              <a:buNone/>
            </a:pPr>
            <a:r>
              <a:rPr lang="en" sz="2100"/>
              <a:t>Part 4</a:t>
            </a:r>
            <a:endParaRPr sz="2100"/>
          </a:p>
          <a:p>
            <a:pPr indent="-342900" lvl="0" marL="457200" rtl="0" algn="l">
              <a:lnSpc>
                <a:spcPct val="115000"/>
              </a:lnSpc>
              <a:spcBef>
                <a:spcPts val="0"/>
              </a:spcBef>
              <a:spcAft>
                <a:spcPts val="0"/>
              </a:spcAft>
              <a:buSzPts val="1800"/>
              <a:buChar char="-"/>
            </a:pPr>
            <a:r>
              <a:rPr lang="en" sz="2100"/>
              <a:t>Future Improvements and Conclusion</a:t>
            </a:r>
            <a:endParaRPr sz="2100"/>
          </a:p>
          <a:p>
            <a:pPr indent="0" lvl="0" marL="457200" rtl="0" algn="l">
              <a:lnSpc>
                <a:spcPct val="115000"/>
              </a:lnSpc>
              <a:spcBef>
                <a:spcPts val="0"/>
              </a:spcBef>
              <a:spcAft>
                <a:spcPts val="0"/>
              </a:spcAft>
              <a:buNone/>
            </a:pPr>
            <a:r>
              <a:t/>
            </a:r>
            <a:endParaRPr sz="2100"/>
          </a:p>
        </p:txBody>
      </p:sp>
      <p:sp>
        <p:nvSpPr>
          <p:cNvPr id="78" name="Google Shape;78;p16"/>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Hanze</a:t>
            </a:r>
            <a:endParaRPr sz="1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Data Images </a:t>
            </a:r>
            <a:endParaRPr/>
          </a:p>
        </p:txBody>
      </p:sp>
      <p:sp>
        <p:nvSpPr>
          <p:cNvPr id="299" name="Google Shape;299;p34"/>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endParaRPr sz="1000">
              <a:solidFill>
                <a:schemeClr val="dk2"/>
              </a:solidFill>
            </a:endParaRPr>
          </a:p>
        </p:txBody>
      </p:sp>
      <p:sp>
        <p:nvSpPr>
          <p:cNvPr id="300" name="Google Shape;300;p34"/>
          <p:cNvSpPr txBox="1"/>
          <p:nvPr/>
        </p:nvSpPr>
        <p:spPr>
          <a:xfrm>
            <a:off x="845750" y="1392525"/>
            <a:ext cx="2757900" cy="37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Full Face Detection :   </a:t>
            </a:r>
            <a:r>
              <a:rPr lang="en" sz="1800">
                <a:solidFill>
                  <a:schemeClr val="dk1"/>
                </a:solidFill>
              </a:rPr>
              <a:t>7 </a:t>
            </a:r>
            <a:r>
              <a:rPr lang="en" sz="1800">
                <a:solidFill>
                  <a:schemeClr val="dk1"/>
                </a:solidFill>
              </a:rPr>
              <a:t>images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Accuracy: 80%</a:t>
            </a:r>
            <a:endParaRPr sz="1800">
              <a:solidFill>
                <a:schemeClr val="dk2"/>
              </a:solidFill>
            </a:endParaRPr>
          </a:p>
          <a:p>
            <a:pPr indent="0" lvl="0" marL="457200" rtl="0" algn="l">
              <a:spcBef>
                <a:spcPts val="0"/>
              </a:spcBef>
              <a:spcAft>
                <a:spcPts val="0"/>
              </a:spcAft>
              <a:buNone/>
            </a:pPr>
            <a:r>
              <a:t/>
            </a:r>
            <a:endParaRPr sz="1800">
              <a:solidFill>
                <a:schemeClr val="dk1"/>
              </a:solidFill>
            </a:endParaRPr>
          </a:p>
        </p:txBody>
      </p:sp>
      <p:sp>
        <p:nvSpPr>
          <p:cNvPr id="301" name="Google Shape;301;p34"/>
          <p:cNvSpPr txBox="1"/>
          <p:nvPr/>
        </p:nvSpPr>
        <p:spPr>
          <a:xfrm>
            <a:off x="4241050" y="1360575"/>
            <a:ext cx="3088800" cy="43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Local Face Detection: 5 images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Accuracy: 95%</a:t>
            </a:r>
            <a:endParaRPr sz="1800">
              <a:solidFill>
                <a:schemeClr val="dk2"/>
              </a:solidFill>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Other Possible Implementation</a:t>
            </a:r>
            <a:endParaRPr/>
          </a:p>
        </p:txBody>
      </p:sp>
      <p:sp>
        <p:nvSpPr>
          <p:cNvPr id="307" name="Google Shape;307;p35"/>
          <p:cNvSpPr txBox="1"/>
          <p:nvPr/>
        </p:nvSpPr>
        <p:spPr>
          <a:xfrm>
            <a:off x="457200" y="799450"/>
            <a:ext cx="37227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Disease detection for livestock</a:t>
            </a:r>
            <a:endParaRPr/>
          </a:p>
        </p:txBody>
      </p:sp>
      <p:pic>
        <p:nvPicPr>
          <p:cNvPr id="308" name="Google Shape;308;p35"/>
          <p:cNvPicPr preferRelativeResize="0"/>
          <p:nvPr/>
        </p:nvPicPr>
        <p:blipFill>
          <a:blip r:embed="rId3">
            <a:alphaModFix/>
          </a:blip>
          <a:stretch>
            <a:fillRect/>
          </a:stretch>
        </p:blipFill>
        <p:spPr>
          <a:xfrm>
            <a:off x="4809902" y="1703475"/>
            <a:ext cx="2723414" cy="1838575"/>
          </a:xfrm>
          <a:prstGeom prst="rect">
            <a:avLst/>
          </a:prstGeom>
          <a:noFill/>
          <a:ln>
            <a:noFill/>
          </a:ln>
        </p:spPr>
      </p:pic>
      <p:pic>
        <p:nvPicPr>
          <p:cNvPr id="309" name="Google Shape;309;p35"/>
          <p:cNvPicPr preferRelativeResize="0"/>
          <p:nvPr/>
        </p:nvPicPr>
        <p:blipFill>
          <a:blip r:embed="rId4">
            <a:alphaModFix/>
          </a:blip>
          <a:stretch>
            <a:fillRect/>
          </a:stretch>
        </p:blipFill>
        <p:spPr>
          <a:xfrm>
            <a:off x="1610675" y="1703475"/>
            <a:ext cx="2768075" cy="1838575"/>
          </a:xfrm>
          <a:prstGeom prst="rect">
            <a:avLst/>
          </a:prstGeom>
          <a:noFill/>
          <a:ln>
            <a:noFill/>
          </a:ln>
        </p:spPr>
      </p:pic>
      <p:sp>
        <p:nvSpPr>
          <p:cNvPr id="310" name="Google Shape;310;p35"/>
          <p:cNvSpPr txBox="1"/>
          <p:nvPr/>
        </p:nvSpPr>
        <p:spPr>
          <a:xfrm>
            <a:off x="3072000" y="3608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Swine Erysipelas</a:t>
            </a:r>
            <a:endParaRPr/>
          </a:p>
        </p:txBody>
      </p:sp>
      <p:sp>
        <p:nvSpPr>
          <p:cNvPr id="311" name="Google Shape;311;p35"/>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96428"/>
              <a:buFont typeface="Arial"/>
              <a:buNone/>
            </a:pPr>
            <a:r>
              <a:rPr lang="en">
                <a:solidFill>
                  <a:schemeClr val="dk1"/>
                </a:solidFill>
              </a:rPr>
              <a:t>Other Possible Implementation</a:t>
            </a:r>
            <a:endParaRPr>
              <a:solidFill>
                <a:schemeClr val="dk1"/>
              </a:solidFill>
            </a:endParaRPr>
          </a:p>
          <a:p>
            <a:pPr indent="0" lvl="0" marL="0" rtl="0" algn="l">
              <a:lnSpc>
                <a:spcPct val="90000"/>
              </a:lnSpc>
              <a:spcBef>
                <a:spcPts val="0"/>
              </a:spcBef>
              <a:spcAft>
                <a:spcPts val="0"/>
              </a:spcAft>
              <a:buSzPct val="96428"/>
              <a:buNone/>
            </a:pPr>
            <a:r>
              <a:t/>
            </a:r>
            <a:endParaRPr/>
          </a:p>
        </p:txBody>
      </p:sp>
      <p:sp>
        <p:nvSpPr>
          <p:cNvPr id="317" name="Google Shape;317;p36"/>
          <p:cNvSpPr txBox="1"/>
          <p:nvPr/>
        </p:nvSpPr>
        <p:spPr>
          <a:xfrm>
            <a:off x="680350" y="1496775"/>
            <a:ext cx="2585400" cy="28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18" name="Google Shape;318;p36"/>
          <p:cNvPicPr preferRelativeResize="0"/>
          <p:nvPr/>
        </p:nvPicPr>
        <p:blipFill>
          <a:blip r:embed="rId3">
            <a:alphaModFix/>
          </a:blip>
          <a:stretch>
            <a:fillRect/>
          </a:stretch>
        </p:blipFill>
        <p:spPr>
          <a:xfrm>
            <a:off x="5004650" y="1626339"/>
            <a:ext cx="3587724" cy="1677768"/>
          </a:xfrm>
          <a:prstGeom prst="rect">
            <a:avLst/>
          </a:prstGeom>
          <a:noFill/>
          <a:ln>
            <a:noFill/>
          </a:ln>
        </p:spPr>
      </p:pic>
      <p:sp>
        <p:nvSpPr>
          <p:cNvPr id="319" name="Google Shape;319;p36"/>
          <p:cNvSpPr txBox="1"/>
          <p:nvPr/>
        </p:nvSpPr>
        <p:spPr>
          <a:xfrm>
            <a:off x="457200" y="799450"/>
            <a:ext cx="37227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Disease detection for plant</a:t>
            </a:r>
            <a:endParaRPr/>
          </a:p>
        </p:txBody>
      </p:sp>
      <p:pic>
        <p:nvPicPr>
          <p:cNvPr id="320" name="Google Shape;320;p36"/>
          <p:cNvPicPr preferRelativeResize="0"/>
          <p:nvPr/>
        </p:nvPicPr>
        <p:blipFill>
          <a:blip r:embed="rId4">
            <a:alphaModFix/>
          </a:blip>
          <a:stretch>
            <a:fillRect/>
          </a:stretch>
        </p:blipFill>
        <p:spPr>
          <a:xfrm>
            <a:off x="912825" y="1620388"/>
            <a:ext cx="3587726" cy="1689656"/>
          </a:xfrm>
          <a:prstGeom prst="rect">
            <a:avLst/>
          </a:prstGeom>
          <a:noFill/>
          <a:ln>
            <a:noFill/>
          </a:ln>
        </p:spPr>
      </p:pic>
      <p:sp>
        <p:nvSpPr>
          <p:cNvPr id="321" name="Google Shape;321;p36"/>
          <p:cNvSpPr txBox="1"/>
          <p:nvPr/>
        </p:nvSpPr>
        <p:spPr>
          <a:xfrm>
            <a:off x="2823600" y="3392800"/>
            <a:ext cx="34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Rust and Bacterial Canker &amp;  Red Blotch</a:t>
            </a:r>
            <a:endParaRPr/>
          </a:p>
        </p:txBody>
      </p:sp>
      <p:sp>
        <p:nvSpPr>
          <p:cNvPr id="322" name="Google Shape;322;p36"/>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r>
              <a:rPr lang="en" sz="1000">
                <a:solidFill>
                  <a:schemeClr val="dk2"/>
                </a:solidFill>
              </a:rPr>
              <a:t>Mingyang Yu</a:t>
            </a:r>
            <a:r>
              <a:rPr lang="en" sz="1000">
                <a:solidFill>
                  <a:schemeClr val="dk2"/>
                </a:solidFill>
              </a:rPr>
              <a:t> </a:t>
            </a:r>
            <a:endParaRPr sz="1000">
              <a:solidFill>
                <a:schemeClr val="dk2"/>
              </a:solidFill>
            </a:endParaRPr>
          </a:p>
        </p:txBody>
      </p:sp>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Future Improvement</a:t>
            </a:r>
            <a:endParaRPr/>
          </a:p>
        </p:txBody>
      </p:sp>
      <p:sp>
        <p:nvSpPr>
          <p:cNvPr id="328" name="Google Shape;328;p37"/>
          <p:cNvSpPr txBox="1"/>
          <p:nvPr/>
        </p:nvSpPr>
        <p:spPr>
          <a:xfrm>
            <a:off x="172875" y="906475"/>
            <a:ext cx="8641200" cy="350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Enhanced Accuracy: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Train an AI model to improve precision in identifying various types </a:t>
            </a:r>
            <a:r>
              <a:rPr lang="en" sz="1800">
                <a:solidFill>
                  <a:schemeClr val="dk1"/>
                </a:solidFill>
              </a:rPr>
              <a:t>of</a:t>
            </a:r>
            <a:r>
              <a:rPr lang="en" sz="1800">
                <a:solidFill>
                  <a:schemeClr val="dk1"/>
                </a:solidFill>
              </a:rPr>
              <a:t> acne, such as white heads, </a:t>
            </a:r>
            <a:r>
              <a:rPr lang="en" sz="1800">
                <a:solidFill>
                  <a:schemeClr val="dk1"/>
                </a:solidFill>
              </a:rPr>
              <a:t>blackheads, and pustules.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Expanded detection capabilities: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Add functionality to detect addition skin conditions, including acne scars, dark spots, and post-inflammatory masks.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Location-Based Analysis: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Detect the specific location of acne on the face to provide personalized skin care recommendations tailored to the affected areas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Actionable Insights: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Offer advice on targeted treatments or preventive measures based on the acne’s type,severity, and distribution</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329" name="Google Shape;329;p37"/>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nvSpPr>
        <p:spPr>
          <a:xfrm>
            <a:off x="1814725" y="457200"/>
            <a:ext cx="6031500" cy="342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8000"/>
          </a:p>
          <a:p>
            <a:pPr indent="0" lvl="0" marL="0" rtl="0" algn="l">
              <a:spcBef>
                <a:spcPts val="0"/>
              </a:spcBef>
              <a:spcAft>
                <a:spcPts val="0"/>
              </a:spcAft>
              <a:buNone/>
            </a:pPr>
            <a:r>
              <a:rPr lang="en" sz="8000"/>
              <a:t>Questions?</a:t>
            </a:r>
            <a:endParaRPr sz="8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457200" y="274320"/>
            <a:ext cx="82296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2500">
                <a:solidFill>
                  <a:schemeClr val="dk1"/>
                </a:solidFill>
              </a:rPr>
              <a:t>Background</a:t>
            </a:r>
            <a:endParaRPr sz="2500">
              <a:solidFill>
                <a:schemeClr val="dk1"/>
              </a:solidFill>
            </a:endParaRPr>
          </a:p>
          <a:p>
            <a:pPr indent="0" lvl="0" marL="0" rtl="0" algn="l">
              <a:lnSpc>
                <a:spcPct val="90000"/>
              </a:lnSpc>
              <a:spcBef>
                <a:spcPts val="0"/>
              </a:spcBef>
              <a:spcAft>
                <a:spcPts val="0"/>
              </a:spcAft>
              <a:buSzPts val="2700"/>
              <a:buNone/>
            </a:pPr>
            <a:r>
              <a:rPr lang="en" sz="2500"/>
              <a:t> </a:t>
            </a:r>
            <a:endParaRPr sz="2500"/>
          </a:p>
        </p:txBody>
      </p:sp>
      <p:sp>
        <p:nvSpPr>
          <p:cNvPr id="84" name="Google Shape;84;p17"/>
          <p:cNvSpPr txBox="1"/>
          <p:nvPr/>
        </p:nvSpPr>
        <p:spPr>
          <a:xfrm>
            <a:off x="322975" y="777600"/>
            <a:ext cx="4566600" cy="32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Acne is a common </a:t>
            </a:r>
            <a:r>
              <a:rPr lang="en" sz="1800">
                <a:solidFill>
                  <a:schemeClr val="dk1"/>
                </a:solidFill>
              </a:rPr>
              <a:t>dermatological</a:t>
            </a:r>
            <a:r>
              <a:rPr lang="en" sz="1800">
                <a:solidFill>
                  <a:schemeClr val="dk1"/>
                </a:solidFill>
              </a:rPr>
              <a:t> condition affecting individual of all ages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Manual acne </a:t>
            </a:r>
            <a:r>
              <a:rPr lang="en" sz="1800">
                <a:solidFill>
                  <a:schemeClr val="dk1"/>
                </a:solidFill>
              </a:rPr>
              <a:t>detection</a:t>
            </a:r>
            <a:r>
              <a:rPr lang="en" sz="1800">
                <a:solidFill>
                  <a:schemeClr val="dk1"/>
                </a:solidFill>
              </a:rPr>
              <a:t> can be subjective, Time-consuming, and prone to errors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goal is to develop an automated, Computer-vision-based system to identify and assess facial acne conditions</a:t>
            </a:r>
            <a:endParaRPr sz="1800">
              <a:solidFill>
                <a:schemeClr val="dk1"/>
              </a:solidFill>
            </a:endParaRPr>
          </a:p>
        </p:txBody>
      </p:sp>
      <p:pic>
        <p:nvPicPr>
          <p:cNvPr id="85" name="Google Shape;85;p17"/>
          <p:cNvPicPr preferRelativeResize="0"/>
          <p:nvPr/>
        </p:nvPicPr>
        <p:blipFill>
          <a:blip r:embed="rId3">
            <a:alphaModFix/>
          </a:blip>
          <a:stretch>
            <a:fillRect/>
          </a:stretch>
        </p:blipFill>
        <p:spPr>
          <a:xfrm>
            <a:off x="5402575" y="1092202"/>
            <a:ext cx="3284225" cy="2459999"/>
          </a:xfrm>
          <a:prstGeom prst="rect">
            <a:avLst/>
          </a:prstGeom>
          <a:noFill/>
          <a:ln>
            <a:noFill/>
          </a:ln>
        </p:spPr>
      </p:pic>
      <p:sp>
        <p:nvSpPr>
          <p:cNvPr id="86" name="Google Shape;86;p17"/>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457200" y="274320"/>
            <a:ext cx="8229600" cy="4353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100"/>
              <a:buFont typeface="Arial"/>
              <a:buNone/>
            </a:pPr>
            <a:r>
              <a:rPr lang="en" sz="2500">
                <a:solidFill>
                  <a:schemeClr val="dk1"/>
                </a:solidFill>
              </a:rPr>
              <a:t>Objective</a:t>
            </a:r>
            <a:endParaRPr sz="3500">
              <a:solidFill>
                <a:schemeClr val="dk1"/>
              </a:solidFill>
            </a:endParaRPr>
          </a:p>
        </p:txBody>
      </p:sp>
      <p:sp>
        <p:nvSpPr>
          <p:cNvPr id="92" name="Google Shape;92;p18"/>
          <p:cNvSpPr txBox="1"/>
          <p:nvPr>
            <p:ph idx="1" type="body"/>
          </p:nvPr>
        </p:nvSpPr>
        <p:spPr>
          <a:xfrm>
            <a:off x="457200" y="914400"/>
            <a:ext cx="6112800" cy="24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36550" lvl="0" marL="457200" rtl="0" algn="l">
              <a:spcBef>
                <a:spcPts val="0"/>
              </a:spcBef>
              <a:spcAft>
                <a:spcPts val="0"/>
              </a:spcAft>
              <a:buClr>
                <a:schemeClr val="dk1"/>
              </a:buClr>
              <a:buSzPts val="1700"/>
              <a:buChar char="●"/>
            </a:pPr>
            <a:r>
              <a:rPr lang="en">
                <a:solidFill>
                  <a:schemeClr val="dk1"/>
                </a:solidFill>
              </a:rPr>
              <a:t>Accurately</a:t>
            </a:r>
            <a:r>
              <a:rPr lang="en">
                <a:solidFill>
                  <a:schemeClr val="dk1"/>
                </a:solidFill>
              </a:rPr>
              <a:t> detect acne spots on facial images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36550" lvl="0" marL="457200" rtl="0" algn="l">
              <a:spcBef>
                <a:spcPts val="0"/>
              </a:spcBef>
              <a:spcAft>
                <a:spcPts val="0"/>
              </a:spcAft>
              <a:buClr>
                <a:schemeClr val="dk1"/>
              </a:buClr>
              <a:buSzPts val="1700"/>
              <a:buChar char="●"/>
            </a:pPr>
            <a:r>
              <a:rPr lang="en">
                <a:solidFill>
                  <a:schemeClr val="dk1"/>
                </a:solidFill>
              </a:rPr>
              <a:t>Classify acne types (nodule, papule, pustule)</a:t>
            </a:r>
            <a:endParaRPr>
              <a:solidFill>
                <a:schemeClr val="dk1"/>
              </a:solidFill>
            </a:endParaRPr>
          </a:p>
          <a:p>
            <a:pPr indent="0" lvl="0" marL="457200" rtl="0" algn="l">
              <a:spcBef>
                <a:spcPts val="0"/>
              </a:spcBef>
              <a:spcAft>
                <a:spcPts val="0"/>
              </a:spcAft>
              <a:buNone/>
            </a:pPr>
            <a:r>
              <a:t/>
            </a:r>
            <a:endParaRPr>
              <a:solidFill>
                <a:schemeClr val="dk1"/>
              </a:solidFill>
            </a:endParaRPr>
          </a:p>
          <a:p>
            <a:pPr indent="-336550" lvl="0" marL="457200" rtl="0" algn="l">
              <a:spcBef>
                <a:spcPts val="0"/>
              </a:spcBef>
              <a:spcAft>
                <a:spcPts val="0"/>
              </a:spcAft>
              <a:buClr>
                <a:schemeClr val="dk1"/>
              </a:buClr>
              <a:buSzPts val="1700"/>
              <a:buChar char="●"/>
            </a:pPr>
            <a:r>
              <a:rPr lang="en">
                <a:solidFill>
                  <a:schemeClr val="dk1"/>
                </a:solidFill>
              </a:rPr>
              <a:t>Provide a quantitative assessment for dermatological insights.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3" name="Google Shape;93;p18"/>
          <p:cNvSpPr txBox="1"/>
          <p:nvPr/>
        </p:nvSpPr>
        <p:spPr>
          <a:xfrm>
            <a:off x="0" y="468732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Speaker:Hanze</a:t>
            </a:r>
            <a:endParaRPr sz="1000">
              <a:solidFill>
                <a:schemeClr val="dk2"/>
              </a:solidFil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Overview : Beginning</a:t>
            </a:r>
            <a:endParaRPr/>
          </a:p>
        </p:txBody>
      </p:sp>
      <p:sp>
        <p:nvSpPr>
          <p:cNvPr id="99" name="Google Shape;99;p19"/>
          <p:cNvSpPr/>
          <p:nvPr/>
        </p:nvSpPr>
        <p:spPr>
          <a:xfrm>
            <a:off x="2581188" y="906475"/>
            <a:ext cx="8772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Running Code</a:t>
            </a:r>
            <a:endParaRPr/>
          </a:p>
        </p:txBody>
      </p:sp>
      <p:sp>
        <p:nvSpPr>
          <p:cNvPr id="100" name="Google Shape;100;p19"/>
          <p:cNvSpPr/>
          <p:nvPr/>
        </p:nvSpPr>
        <p:spPr>
          <a:xfrm>
            <a:off x="2454950" y="2356500"/>
            <a:ext cx="1129700" cy="999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Selecting Mode</a:t>
            </a:r>
            <a:endParaRPr/>
          </a:p>
        </p:txBody>
      </p:sp>
      <p:sp>
        <p:nvSpPr>
          <p:cNvPr id="101" name="Google Shape;101;p19"/>
          <p:cNvSpPr/>
          <p:nvPr/>
        </p:nvSpPr>
        <p:spPr>
          <a:xfrm>
            <a:off x="4368552" y="1532996"/>
            <a:ext cx="1267550" cy="963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Detection</a:t>
            </a:r>
            <a:endParaRPr/>
          </a:p>
        </p:txBody>
      </p:sp>
      <p:sp>
        <p:nvSpPr>
          <p:cNvPr id="102" name="Google Shape;102;p19"/>
          <p:cNvSpPr/>
          <p:nvPr/>
        </p:nvSpPr>
        <p:spPr>
          <a:xfrm>
            <a:off x="4368551" y="2980175"/>
            <a:ext cx="1267550" cy="874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Local Face Detection</a:t>
            </a:r>
            <a:endParaRPr/>
          </a:p>
        </p:txBody>
      </p:sp>
      <p:cxnSp>
        <p:nvCxnSpPr>
          <p:cNvPr id="103" name="Google Shape;103;p19"/>
          <p:cNvCxnSpPr>
            <a:stCxn id="99" idx="2"/>
            <a:endCxn id="100" idx="0"/>
          </p:cNvCxnSpPr>
          <p:nvPr/>
        </p:nvCxnSpPr>
        <p:spPr>
          <a:xfrm>
            <a:off x="3019788" y="1482150"/>
            <a:ext cx="0" cy="8745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9"/>
          <p:cNvCxnSpPr>
            <a:stCxn id="100" idx="3"/>
            <a:endCxn id="101" idx="1"/>
          </p:cNvCxnSpPr>
          <p:nvPr/>
        </p:nvCxnSpPr>
        <p:spPr>
          <a:xfrm flipH="1" rot="10800000">
            <a:off x="3584650" y="2014950"/>
            <a:ext cx="783900" cy="8415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9"/>
          <p:cNvCxnSpPr>
            <a:stCxn id="100" idx="3"/>
            <a:endCxn id="102" idx="1"/>
          </p:cNvCxnSpPr>
          <p:nvPr/>
        </p:nvCxnSpPr>
        <p:spPr>
          <a:xfrm>
            <a:off x="3584650" y="2856450"/>
            <a:ext cx="783900" cy="561000"/>
          </a:xfrm>
          <a:prstGeom prst="straightConnector1">
            <a:avLst/>
          </a:prstGeom>
          <a:noFill/>
          <a:ln cap="flat" cmpd="sng" w="9525">
            <a:solidFill>
              <a:schemeClr val="dk2"/>
            </a:solidFill>
            <a:prstDash val="solid"/>
            <a:round/>
            <a:headEnd len="med" w="med" type="none"/>
            <a:tailEnd len="med" w="med" type="triangle"/>
          </a:ln>
        </p:spPr>
      </p:cxnSp>
      <p:sp>
        <p:nvSpPr>
          <p:cNvPr id="106" name="Google Shape;106;p19"/>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a:t>
            </a:r>
            <a:endParaRPr sz="1000">
              <a:solidFill>
                <a:schemeClr val="dk2"/>
              </a:solidFill>
            </a:endParaRPr>
          </a:p>
        </p:txBody>
      </p:sp>
      <p:sp>
        <p:nvSpPr>
          <p:cNvPr id="107" name="Google Shape;107;p19"/>
          <p:cNvSpPr/>
          <p:nvPr/>
        </p:nvSpPr>
        <p:spPr>
          <a:xfrm>
            <a:off x="6055128" y="1727000"/>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Selecting</a:t>
            </a:r>
            <a:endParaRPr/>
          </a:p>
          <a:p>
            <a:pPr indent="0" lvl="0" marL="0" rtl="0" algn="ctr">
              <a:spcBef>
                <a:spcPts val="0"/>
              </a:spcBef>
              <a:spcAft>
                <a:spcPts val="0"/>
              </a:spcAft>
              <a:buNone/>
            </a:pPr>
            <a:r>
              <a:rPr lang="en"/>
              <a:t>Image</a:t>
            </a:r>
            <a:endParaRPr/>
          </a:p>
        </p:txBody>
      </p:sp>
      <p:sp>
        <p:nvSpPr>
          <p:cNvPr id="108" name="Google Shape;108;p19"/>
          <p:cNvSpPr/>
          <p:nvPr/>
        </p:nvSpPr>
        <p:spPr>
          <a:xfrm>
            <a:off x="6055129" y="3079625"/>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Selecting image</a:t>
            </a:r>
            <a:endParaRPr/>
          </a:p>
        </p:txBody>
      </p:sp>
      <p:sp>
        <p:nvSpPr>
          <p:cNvPr id="109" name="Google Shape;109;p19"/>
          <p:cNvSpPr/>
          <p:nvPr/>
        </p:nvSpPr>
        <p:spPr>
          <a:xfrm>
            <a:off x="7278075" y="1905000"/>
            <a:ext cx="228300" cy="8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9"/>
          <p:cNvSpPr/>
          <p:nvPr/>
        </p:nvSpPr>
        <p:spPr>
          <a:xfrm>
            <a:off x="5731463" y="3324713"/>
            <a:ext cx="228300" cy="8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9"/>
          <p:cNvSpPr txBox="1"/>
          <p:nvPr/>
        </p:nvSpPr>
        <p:spPr>
          <a:xfrm>
            <a:off x="7326925" y="1905000"/>
            <a:ext cx="317400" cy="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2" name="Google Shape;112;p19"/>
          <p:cNvSpPr/>
          <p:nvPr/>
        </p:nvSpPr>
        <p:spPr>
          <a:xfrm>
            <a:off x="5731463" y="1974425"/>
            <a:ext cx="228300" cy="8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9"/>
          <p:cNvSpPr/>
          <p:nvPr/>
        </p:nvSpPr>
        <p:spPr>
          <a:xfrm flipH="1" rot="10800000">
            <a:off x="7280175" y="3355325"/>
            <a:ext cx="242100" cy="6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9"/>
          <p:cNvSpPr/>
          <p:nvPr/>
        </p:nvSpPr>
        <p:spPr>
          <a:xfrm>
            <a:off x="7599625" y="1758025"/>
            <a:ext cx="1087175" cy="3794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Continue</a:t>
            </a:r>
            <a:endParaRPr/>
          </a:p>
        </p:txBody>
      </p:sp>
      <p:sp>
        <p:nvSpPr>
          <p:cNvPr id="115" name="Google Shape;115;p19"/>
          <p:cNvSpPr/>
          <p:nvPr/>
        </p:nvSpPr>
        <p:spPr>
          <a:xfrm>
            <a:off x="7599625" y="3185871"/>
            <a:ext cx="1129700" cy="3794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Continue</a:t>
            </a:r>
            <a:endParaRP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Overview : Full Face Detection</a:t>
            </a:r>
            <a:endParaRPr/>
          </a:p>
        </p:txBody>
      </p:sp>
      <p:sp>
        <p:nvSpPr>
          <p:cNvPr id="121" name="Google Shape;121;p20"/>
          <p:cNvSpPr/>
          <p:nvPr/>
        </p:nvSpPr>
        <p:spPr>
          <a:xfrm>
            <a:off x="583238" y="892300"/>
            <a:ext cx="8772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image</a:t>
            </a:r>
            <a:endParaRPr/>
          </a:p>
        </p:txBody>
      </p:sp>
      <p:sp>
        <p:nvSpPr>
          <p:cNvPr id="122" name="Google Shape;122;p20"/>
          <p:cNvSpPr/>
          <p:nvPr/>
        </p:nvSpPr>
        <p:spPr>
          <a:xfrm>
            <a:off x="457000" y="2342325"/>
            <a:ext cx="1129700" cy="999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Mask Mouth and Eye</a:t>
            </a:r>
            <a:endParaRPr/>
          </a:p>
        </p:txBody>
      </p:sp>
      <p:sp>
        <p:nvSpPr>
          <p:cNvPr id="123" name="Google Shape;123;p20"/>
          <p:cNvSpPr/>
          <p:nvPr/>
        </p:nvSpPr>
        <p:spPr>
          <a:xfrm>
            <a:off x="2085977" y="1423396"/>
            <a:ext cx="1267550" cy="963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Convert to LAB Space and Extract A Channel</a:t>
            </a:r>
            <a:endParaRPr/>
          </a:p>
        </p:txBody>
      </p:sp>
      <p:sp>
        <p:nvSpPr>
          <p:cNvPr id="124" name="Google Shape;124;p20"/>
          <p:cNvSpPr/>
          <p:nvPr/>
        </p:nvSpPr>
        <p:spPr>
          <a:xfrm>
            <a:off x="2154888" y="3342125"/>
            <a:ext cx="1129700" cy="7575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bags under eyes</a:t>
            </a:r>
            <a:endParaRPr/>
          </a:p>
        </p:txBody>
      </p:sp>
      <p:cxnSp>
        <p:nvCxnSpPr>
          <p:cNvPr id="125" name="Google Shape;125;p20"/>
          <p:cNvCxnSpPr>
            <a:stCxn id="121" idx="2"/>
            <a:endCxn id="122" idx="0"/>
          </p:cNvCxnSpPr>
          <p:nvPr/>
        </p:nvCxnSpPr>
        <p:spPr>
          <a:xfrm>
            <a:off x="1021838" y="1467975"/>
            <a:ext cx="0" cy="8745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0"/>
          <p:cNvCxnSpPr>
            <a:stCxn id="122" idx="3"/>
            <a:endCxn id="123" idx="1"/>
          </p:cNvCxnSpPr>
          <p:nvPr/>
        </p:nvCxnSpPr>
        <p:spPr>
          <a:xfrm flipH="1" rot="10800000">
            <a:off x="1586700" y="1905375"/>
            <a:ext cx="499200" cy="9369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0"/>
          <p:cNvCxnSpPr>
            <a:stCxn id="122" idx="3"/>
            <a:endCxn id="124" idx="1"/>
          </p:cNvCxnSpPr>
          <p:nvPr/>
        </p:nvCxnSpPr>
        <p:spPr>
          <a:xfrm>
            <a:off x="1586700" y="2842275"/>
            <a:ext cx="568200" cy="8787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20"/>
          <p:cNvCxnSpPr>
            <a:stCxn id="123" idx="3"/>
            <a:endCxn id="129" idx="1"/>
          </p:cNvCxnSpPr>
          <p:nvPr/>
        </p:nvCxnSpPr>
        <p:spPr>
          <a:xfrm>
            <a:off x="3353527" y="1905233"/>
            <a:ext cx="6255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20"/>
          <p:cNvSpPr/>
          <p:nvPr/>
        </p:nvSpPr>
        <p:spPr>
          <a:xfrm>
            <a:off x="3979038" y="161738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Red Regions</a:t>
            </a:r>
            <a:endParaRPr/>
          </a:p>
        </p:txBody>
      </p:sp>
      <p:sp>
        <p:nvSpPr>
          <p:cNvPr id="130" name="Google Shape;130;p20"/>
          <p:cNvSpPr/>
          <p:nvPr/>
        </p:nvSpPr>
        <p:spPr>
          <a:xfrm>
            <a:off x="5591688" y="118716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Draw Contours</a:t>
            </a:r>
            <a:endParaRPr/>
          </a:p>
        </p:txBody>
      </p:sp>
      <p:sp>
        <p:nvSpPr>
          <p:cNvPr id="131" name="Google Shape;131;p20"/>
          <p:cNvSpPr/>
          <p:nvPr/>
        </p:nvSpPr>
        <p:spPr>
          <a:xfrm>
            <a:off x="5591688" y="204761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Classify Acne</a:t>
            </a:r>
            <a:endParaRPr/>
          </a:p>
        </p:txBody>
      </p:sp>
      <p:sp>
        <p:nvSpPr>
          <p:cNvPr id="132" name="Google Shape;132;p20"/>
          <p:cNvSpPr/>
          <p:nvPr/>
        </p:nvSpPr>
        <p:spPr>
          <a:xfrm>
            <a:off x="7557313" y="1571425"/>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Calculate Score</a:t>
            </a:r>
            <a:endParaRPr/>
          </a:p>
        </p:txBody>
      </p:sp>
      <p:sp>
        <p:nvSpPr>
          <p:cNvPr id="133" name="Google Shape;133;p20"/>
          <p:cNvSpPr/>
          <p:nvPr/>
        </p:nvSpPr>
        <p:spPr>
          <a:xfrm>
            <a:off x="7557313" y="3433063"/>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 Results</a:t>
            </a:r>
            <a:endParaRPr/>
          </a:p>
        </p:txBody>
      </p:sp>
      <p:cxnSp>
        <p:nvCxnSpPr>
          <p:cNvPr id="134" name="Google Shape;134;p20"/>
          <p:cNvCxnSpPr>
            <a:stCxn id="129" idx="3"/>
            <a:endCxn id="130" idx="1"/>
          </p:cNvCxnSpPr>
          <p:nvPr/>
        </p:nvCxnSpPr>
        <p:spPr>
          <a:xfrm flipH="1" rot="10800000">
            <a:off x="5108738" y="1475025"/>
            <a:ext cx="483000" cy="4302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20"/>
          <p:cNvCxnSpPr>
            <a:stCxn id="129" idx="3"/>
            <a:endCxn id="131" idx="1"/>
          </p:cNvCxnSpPr>
          <p:nvPr/>
        </p:nvCxnSpPr>
        <p:spPr>
          <a:xfrm>
            <a:off x="5108738" y="1905225"/>
            <a:ext cx="483000" cy="4302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0"/>
          <p:cNvCxnSpPr>
            <a:stCxn id="130" idx="3"/>
            <a:endCxn id="132" idx="1"/>
          </p:cNvCxnSpPr>
          <p:nvPr/>
        </p:nvCxnSpPr>
        <p:spPr>
          <a:xfrm>
            <a:off x="6721388" y="1475000"/>
            <a:ext cx="835800" cy="3843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20"/>
          <p:cNvCxnSpPr>
            <a:stCxn id="132" idx="2"/>
            <a:endCxn id="133" idx="0"/>
          </p:cNvCxnSpPr>
          <p:nvPr/>
        </p:nvCxnSpPr>
        <p:spPr>
          <a:xfrm>
            <a:off x="8122163" y="2147100"/>
            <a:ext cx="0" cy="12861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20"/>
          <p:cNvCxnSpPr>
            <a:stCxn id="131" idx="3"/>
            <a:endCxn id="132" idx="1"/>
          </p:cNvCxnSpPr>
          <p:nvPr/>
        </p:nvCxnSpPr>
        <p:spPr>
          <a:xfrm flipH="1" rot="10800000">
            <a:off x="6721388" y="1859350"/>
            <a:ext cx="835800" cy="4761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20"/>
          <p:cNvCxnSpPr>
            <a:stCxn id="124" idx="3"/>
            <a:endCxn id="133" idx="1"/>
          </p:cNvCxnSpPr>
          <p:nvPr/>
        </p:nvCxnSpPr>
        <p:spPr>
          <a:xfrm>
            <a:off x="3284588" y="3720913"/>
            <a:ext cx="4272600" cy="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0"/>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Code Overview : Local Face Detection</a:t>
            </a:r>
            <a:endParaRPr/>
          </a:p>
        </p:txBody>
      </p:sp>
      <p:sp>
        <p:nvSpPr>
          <p:cNvPr id="146" name="Google Shape;146;p21"/>
          <p:cNvSpPr/>
          <p:nvPr/>
        </p:nvSpPr>
        <p:spPr>
          <a:xfrm>
            <a:off x="471353" y="1133763"/>
            <a:ext cx="11010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image</a:t>
            </a:r>
            <a:endParaRPr/>
          </a:p>
        </p:txBody>
      </p:sp>
      <p:sp>
        <p:nvSpPr>
          <p:cNvPr id="147" name="Google Shape;147;p21"/>
          <p:cNvSpPr/>
          <p:nvPr/>
        </p:nvSpPr>
        <p:spPr>
          <a:xfrm>
            <a:off x="456988" y="2133575"/>
            <a:ext cx="1129700" cy="7575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Select the Region Of Interest</a:t>
            </a:r>
            <a:endParaRPr/>
          </a:p>
        </p:txBody>
      </p:sp>
      <p:sp>
        <p:nvSpPr>
          <p:cNvPr id="148" name="Google Shape;148;p21"/>
          <p:cNvSpPr/>
          <p:nvPr/>
        </p:nvSpPr>
        <p:spPr>
          <a:xfrm>
            <a:off x="2149102" y="2030521"/>
            <a:ext cx="1267550" cy="963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Green Channel Separation</a:t>
            </a:r>
            <a:endParaRPr/>
          </a:p>
        </p:txBody>
      </p:sp>
      <p:cxnSp>
        <p:nvCxnSpPr>
          <p:cNvPr id="149" name="Google Shape;149;p21"/>
          <p:cNvCxnSpPr>
            <a:stCxn id="146" idx="2"/>
            <a:endCxn id="147" idx="0"/>
          </p:cNvCxnSpPr>
          <p:nvPr/>
        </p:nvCxnSpPr>
        <p:spPr>
          <a:xfrm>
            <a:off x="1021853" y="1709438"/>
            <a:ext cx="0" cy="4242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21"/>
          <p:cNvCxnSpPr>
            <a:stCxn id="147" idx="3"/>
            <a:endCxn id="148" idx="1"/>
          </p:cNvCxnSpPr>
          <p:nvPr/>
        </p:nvCxnSpPr>
        <p:spPr>
          <a:xfrm>
            <a:off x="1586688" y="2512363"/>
            <a:ext cx="562500" cy="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1"/>
          <p:cNvCxnSpPr>
            <a:stCxn id="148" idx="3"/>
            <a:endCxn id="152" idx="1"/>
          </p:cNvCxnSpPr>
          <p:nvPr/>
        </p:nvCxnSpPr>
        <p:spPr>
          <a:xfrm>
            <a:off x="3416652" y="2512358"/>
            <a:ext cx="440700" cy="0"/>
          </a:xfrm>
          <a:prstGeom prst="straightConnector1">
            <a:avLst/>
          </a:prstGeom>
          <a:noFill/>
          <a:ln cap="flat" cmpd="sng" w="9525">
            <a:solidFill>
              <a:schemeClr val="dk2"/>
            </a:solidFill>
            <a:prstDash val="solid"/>
            <a:round/>
            <a:headEnd len="med" w="med" type="none"/>
            <a:tailEnd len="med" w="med" type="triangle"/>
          </a:ln>
        </p:spPr>
      </p:cxnSp>
      <p:sp>
        <p:nvSpPr>
          <p:cNvPr id="152" name="Google Shape;152;p21"/>
          <p:cNvSpPr/>
          <p:nvPr/>
        </p:nvSpPr>
        <p:spPr>
          <a:xfrm>
            <a:off x="3857288" y="2224500"/>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Contour</a:t>
            </a:r>
            <a:endParaRPr/>
          </a:p>
        </p:txBody>
      </p:sp>
      <p:cxnSp>
        <p:nvCxnSpPr>
          <p:cNvPr id="153" name="Google Shape;153;p21"/>
          <p:cNvCxnSpPr>
            <a:stCxn id="152" idx="3"/>
            <a:endCxn id="154" idx="1"/>
          </p:cNvCxnSpPr>
          <p:nvPr/>
        </p:nvCxnSpPr>
        <p:spPr>
          <a:xfrm>
            <a:off x="4986988" y="2512338"/>
            <a:ext cx="440700" cy="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1"/>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Hao Liu</a:t>
            </a:r>
            <a:endParaRPr sz="1000">
              <a:solidFill>
                <a:schemeClr val="dk2"/>
              </a:solidFill>
            </a:endParaRPr>
          </a:p>
        </p:txBody>
      </p:sp>
      <p:sp>
        <p:nvSpPr>
          <p:cNvPr id="156" name="Google Shape;156;p21"/>
          <p:cNvSpPr/>
          <p:nvPr/>
        </p:nvSpPr>
        <p:spPr>
          <a:xfrm>
            <a:off x="5809088"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Effective Contour</a:t>
            </a:r>
            <a:endParaRPr/>
          </a:p>
        </p:txBody>
      </p:sp>
      <p:sp>
        <p:nvSpPr>
          <p:cNvPr id="154" name="Google Shape;154;p21"/>
          <p:cNvSpPr/>
          <p:nvPr/>
        </p:nvSpPr>
        <p:spPr>
          <a:xfrm>
            <a:off x="5427650" y="1872988"/>
            <a:ext cx="1892563" cy="1278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 &lt; 10</a:t>
            </a:r>
            <a:endParaRPr/>
          </a:p>
          <a:p>
            <a:pPr indent="0" lvl="0" marL="0" rtl="0" algn="ctr">
              <a:spcBef>
                <a:spcPts val="0"/>
              </a:spcBef>
              <a:spcAft>
                <a:spcPts val="0"/>
              </a:spcAft>
              <a:buNone/>
            </a:pPr>
            <a:r>
              <a:rPr lang="en"/>
              <a:t>S &gt; 70</a:t>
            </a:r>
            <a:endParaRPr/>
          </a:p>
          <a:p>
            <a:pPr indent="0" lvl="0" marL="0" rtl="0" algn="ctr">
              <a:spcBef>
                <a:spcPts val="0"/>
              </a:spcBef>
              <a:spcAft>
                <a:spcPts val="0"/>
              </a:spcAft>
              <a:buNone/>
            </a:pPr>
            <a:r>
              <a:rPr lang="en"/>
              <a:t>V &gt; 50</a:t>
            </a:r>
            <a:endParaRPr/>
          </a:p>
        </p:txBody>
      </p:sp>
      <p:sp>
        <p:nvSpPr>
          <p:cNvPr id="157" name="Google Shape;157;p21"/>
          <p:cNvSpPr/>
          <p:nvPr/>
        </p:nvSpPr>
        <p:spPr>
          <a:xfrm>
            <a:off x="3979038"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Classify Acne</a:t>
            </a:r>
            <a:endParaRPr/>
          </a:p>
        </p:txBody>
      </p:sp>
      <p:sp>
        <p:nvSpPr>
          <p:cNvPr id="158" name="Google Shape;158;p21"/>
          <p:cNvSpPr/>
          <p:nvPr/>
        </p:nvSpPr>
        <p:spPr>
          <a:xfrm>
            <a:off x="2218013" y="3874338"/>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 Results</a:t>
            </a:r>
            <a:endParaRPr/>
          </a:p>
        </p:txBody>
      </p:sp>
      <p:cxnSp>
        <p:nvCxnSpPr>
          <p:cNvPr id="159" name="Google Shape;159;p21"/>
          <p:cNvCxnSpPr>
            <a:stCxn id="154" idx="2"/>
            <a:endCxn id="156" idx="0"/>
          </p:cNvCxnSpPr>
          <p:nvPr/>
        </p:nvCxnSpPr>
        <p:spPr>
          <a:xfrm>
            <a:off x="6373931" y="3151688"/>
            <a:ext cx="0" cy="7227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1"/>
          <p:cNvCxnSpPr>
            <a:stCxn id="156" idx="1"/>
            <a:endCxn id="157" idx="3"/>
          </p:cNvCxnSpPr>
          <p:nvPr/>
        </p:nvCxnSpPr>
        <p:spPr>
          <a:xfrm rot="10800000">
            <a:off x="5108888" y="4162175"/>
            <a:ext cx="700200" cy="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1"/>
          <p:cNvCxnSpPr>
            <a:stCxn id="157" idx="1"/>
            <a:endCxn id="158" idx="3"/>
          </p:cNvCxnSpPr>
          <p:nvPr/>
        </p:nvCxnSpPr>
        <p:spPr>
          <a:xfrm rot="10800000">
            <a:off x="3347838" y="4162175"/>
            <a:ext cx="631200" cy="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1"/>
          <p:cNvSpPr/>
          <p:nvPr/>
        </p:nvSpPr>
        <p:spPr>
          <a:xfrm>
            <a:off x="7928313" y="2224500"/>
            <a:ext cx="1129700" cy="5756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Not Acne</a:t>
            </a:r>
            <a:endParaRPr/>
          </a:p>
        </p:txBody>
      </p:sp>
      <p:cxnSp>
        <p:nvCxnSpPr>
          <p:cNvPr id="163" name="Google Shape;163;p21"/>
          <p:cNvCxnSpPr>
            <a:stCxn id="154" idx="3"/>
            <a:endCxn id="162" idx="1"/>
          </p:cNvCxnSpPr>
          <p:nvPr/>
        </p:nvCxnSpPr>
        <p:spPr>
          <a:xfrm>
            <a:off x="7320213" y="2512338"/>
            <a:ext cx="608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2700"/>
              <a:buNone/>
            </a:pPr>
            <a:r>
              <a:rPr lang="en">
                <a:solidFill>
                  <a:schemeClr val="dk1"/>
                </a:solidFill>
              </a:rPr>
              <a:t>Method Explanation </a:t>
            </a:r>
            <a:r>
              <a:rPr lang="en"/>
              <a:t>- </a:t>
            </a:r>
            <a:r>
              <a:rPr lang="en"/>
              <a:t>Finding </a:t>
            </a:r>
            <a:r>
              <a:rPr lang="en"/>
              <a:t>Acne</a:t>
            </a:r>
            <a:endParaRPr/>
          </a:p>
        </p:txBody>
      </p:sp>
      <p:sp>
        <p:nvSpPr>
          <p:cNvPr id="169" name="Google Shape;169;p22"/>
          <p:cNvSpPr txBox="1"/>
          <p:nvPr/>
        </p:nvSpPr>
        <p:spPr>
          <a:xfrm>
            <a:off x="0" y="906475"/>
            <a:ext cx="3004800" cy="4097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Fundamental Way to Identify Acne Areas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A-channel from the LAB color space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Efficient Identification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Top 0.1% Redness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Filtering: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Gaussian Blurring </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Dilation</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70" name="Google Shape;170;p22"/>
          <p:cNvSpPr txBox="1"/>
          <p:nvPr/>
        </p:nvSpPr>
        <p:spPr>
          <a:xfrm>
            <a:off x="4914375" y="3489575"/>
            <a:ext cx="199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a:t>
            </a:r>
            <a:r>
              <a:rPr lang="en" sz="1500">
                <a:solidFill>
                  <a:schemeClr val="dk1"/>
                </a:solidFill>
              </a:rPr>
              <a:t>A-Channel </a:t>
            </a:r>
            <a:endParaRPr sz="1500">
              <a:solidFill>
                <a:schemeClr val="dk1"/>
              </a:solidFill>
            </a:endParaRPr>
          </a:p>
          <a:p>
            <a:pPr indent="0" lvl="0" marL="0" rtl="0" algn="l">
              <a:spcBef>
                <a:spcPts val="0"/>
              </a:spcBef>
              <a:spcAft>
                <a:spcPts val="0"/>
              </a:spcAft>
              <a:buNone/>
            </a:pPr>
            <a:r>
              <a:rPr lang="en" sz="1500">
                <a:solidFill>
                  <a:schemeClr val="dk1"/>
                </a:solidFill>
              </a:rPr>
              <a:t>     Color Map</a:t>
            </a:r>
            <a:endParaRPr sz="1500"/>
          </a:p>
        </p:txBody>
      </p:sp>
      <p:pic>
        <p:nvPicPr>
          <p:cNvPr id="171" name="Google Shape;171;p22"/>
          <p:cNvPicPr preferRelativeResize="0"/>
          <p:nvPr/>
        </p:nvPicPr>
        <p:blipFill>
          <a:blip r:embed="rId3">
            <a:alphaModFix/>
          </a:blip>
          <a:stretch>
            <a:fillRect/>
          </a:stretch>
        </p:blipFill>
        <p:spPr>
          <a:xfrm>
            <a:off x="2808600" y="824875"/>
            <a:ext cx="1998150" cy="2664700"/>
          </a:xfrm>
          <a:prstGeom prst="rect">
            <a:avLst/>
          </a:prstGeom>
          <a:noFill/>
          <a:ln>
            <a:noFill/>
          </a:ln>
        </p:spPr>
      </p:pic>
      <p:sp>
        <p:nvSpPr>
          <p:cNvPr id="172" name="Google Shape;172;p22"/>
          <p:cNvSpPr txBox="1"/>
          <p:nvPr/>
        </p:nvSpPr>
        <p:spPr>
          <a:xfrm>
            <a:off x="2991975" y="3489575"/>
            <a:ext cx="163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Original Image</a:t>
            </a:r>
            <a:endParaRPr sz="1500"/>
          </a:p>
        </p:txBody>
      </p:sp>
      <p:pic>
        <p:nvPicPr>
          <p:cNvPr id="173" name="Google Shape;173;p22"/>
          <p:cNvPicPr preferRelativeResize="0"/>
          <p:nvPr/>
        </p:nvPicPr>
        <p:blipFill>
          <a:blip r:embed="rId4">
            <a:alphaModFix/>
          </a:blip>
          <a:stretch>
            <a:fillRect/>
          </a:stretch>
        </p:blipFill>
        <p:spPr>
          <a:xfrm>
            <a:off x="4806750" y="824601"/>
            <a:ext cx="1998150" cy="2665237"/>
          </a:xfrm>
          <a:prstGeom prst="rect">
            <a:avLst/>
          </a:prstGeom>
          <a:noFill/>
          <a:ln>
            <a:noFill/>
          </a:ln>
        </p:spPr>
      </p:pic>
      <p:pic>
        <p:nvPicPr>
          <p:cNvPr id="174" name="Google Shape;174;p22"/>
          <p:cNvPicPr preferRelativeResize="0"/>
          <p:nvPr/>
        </p:nvPicPr>
        <p:blipFill>
          <a:blip r:embed="rId5">
            <a:alphaModFix/>
          </a:blip>
          <a:stretch>
            <a:fillRect/>
          </a:stretch>
        </p:blipFill>
        <p:spPr>
          <a:xfrm>
            <a:off x="6804900" y="824875"/>
            <a:ext cx="1998150" cy="2667331"/>
          </a:xfrm>
          <a:prstGeom prst="rect">
            <a:avLst/>
          </a:prstGeom>
          <a:noFill/>
          <a:ln>
            <a:noFill/>
          </a:ln>
        </p:spPr>
      </p:pic>
      <p:sp>
        <p:nvSpPr>
          <p:cNvPr id="175" name="Google Shape;175;p22"/>
          <p:cNvSpPr txBox="1"/>
          <p:nvPr/>
        </p:nvSpPr>
        <p:spPr>
          <a:xfrm>
            <a:off x="7323850" y="3489575"/>
            <a:ext cx="181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Top 0.1% </a:t>
            </a:r>
            <a:endParaRPr sz="1500">
              <a:solidFill>
                <a:schemeClr val="dk1"/>
              </a:solidFill>
            </a:endParaRPr>
          </a:p>
          <a:p>
            <a:pPr indent="0" lvl="0" marL="0" rtl="0" algn="l">
              <a:spcBef>
                <a:spcPts val="0"/>
              </a:spcBef>
              <a:spcAft>
                <a:spcPts val="0"/>
              </a:spcAft>
              <a:buNone/>
            </a:pPr>
            <a:r>
              <a:rPr lang="en" sz="1500">
                <a:solidFill>
                  <a:schemeClr val="dk1"/>
                </a:solidFill>
              </a:rPr>
              <a:t>Redness</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p>
        </p:txBody>
      </p:sp>
      <p:sp>
        <p:nvSpPr>
          <p:cNvPr id="176" name="Google Shape;176;p22"/>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a:t>
            </a:r>
            <a:endParaRPr sz="1000">
              <a:solidFill>
                <a:schemeClr val="dk2"/>
              </a:solidFill>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457200" y="274320"/>
            <a:ext cx="8229600" cy="435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700"/>
              <a:buNone/>
            </a:pPr>
            <a:r>
              <a:rPr lang="en"/>
              <a:t>Challenge</a:t>
            </a:r>
            <a:r>
              <a:rPr lang="en"/>
              <a:t> and S</a:t>
            </a:r>
            <a:r>
              <a:rPr lang="en"/>
              <a:t>olutions</a:t>
            </a:r>
            <a:r>
              <a:rPr lang="en"/>
              <a:t> </a:t>
            </a:r>
            <a:endParaRPr/>
          </a:p>
        </p:txBody>
      </p:sp>
      <p:sp>
        <p:nvSpPr>
          <p:cNvPr id="182" name="Google Shape;182;p23"/>
          <p:cNvSpPr txBox="1"/>
          <p:nvPr/>
        </p:nvSpPr>
        <p:spPr>
          <a:xfrm>
            <a:off x="334400" y="839100"/>
            <a:ext cx="7118700" cy="37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False detection : </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Masking Using dlib face detector</a:t>
            </a:r>
            <a:endParaRPr sz="15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83" name="Google Shape;183;p23"/>
          <p:cNvPicPr preferRelativeResize="0"/>
          <p:nvPr/>
        </p:nvPicPr>
        <p:blipFill rotWithShape="1">
          <a:blip r:embed="rId3">
            <a:alphaModFix/>
          </a:blip>
          <a:srcRect b="0" l="0" r="14236" t="0"/>
          <a:stretch/>
        </p:blipFill>
        <p:spPr>
          <a:xfrm>
            <a:off x="3776425" y="1926425"/>
            <a:ext cx="1472411" cy="2078273"/>
          </a:xfrm>
          <a:prstGeom prst="rect">
            <a:avLst/>
          </a:prstGeom>
          <a:noFill/>
          <a:ln>
            <a:noFill/>
          </a:ln>
        </p:spPr>
      </p:pic>
      <p:sp>
        <p:nvSpPr>
          <p:cNvPr id="184" name="Google Shape;184;p23"/>
          <p:cNvSpPr txBox="1"/>
          <p:nvPr/>
        </p:nvSpPr>
        <p:spPr>
          <a:xfrm>
            <a:off x="3077425" y="4004702"/>
            <a:ext cx="287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Redness on Eyes and Mouth</a:t>
            </a:r>
            <a:endParaRPr sz="1000"/>
          </a:p>
        </p:txBody>
      </p:sp>
      <p:pic>
        <p:nvPicPr>
          <p:cNvPr id="185" name="Google Shape;185;p23"/>
          <p:cNvPicPr preferRelativeResize="0"/>
          <p:nvPr/>
        </p:nvPicPr>
        <p:blipFill>
          <a:blip r:embed="rId4">
            <a:alphaModFix/>
          </a:blip>
          <a:stretch>
            <a:fillRect/>
          </a:stretch>
        </p:blipFill>
        <p:spPr>
          <a:xfrm>
            <a:off x="1081125" y="1926423"/>
            <a:ext cx="1558400" cy="2078273"/>
          </a:xfrm>
          <a:prstGeom prst="rect">
            <a:avLst/>
          </a:prstGeom>
          <a:noFill/>
          <a:ln>
            <a:noFill/>
          </a:ln>
        </p:spPr>
      </p:pic>
      <p:sp>
        <p:nvSpPr>
          <p:cNvPr id="186" name="Google Shape;186;p23"/>
          <p:cNvSpPr txBox="1"/>
          <p:nvPr/>
        </p:nvSpPr>
        <p:spPr>
          <a:xfrm>
            <a:off x="1044625" y="4004700"/>
            <a:ext cx="16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Original Image</a:t>
            </a:r>
            <a:endParaRPr sz="600"/>
          </a:p>
        </p:txBody>
      </p:sp>
      <p:pic>
        <p:nvPicPr>
          <p:cNvPr id="187" name="Google Shape;187;p23"/>
          <p:cNvPicPr preferRelativeResize="0"/>
          <p:nvPr/>
        </p:nvPicPr>
        <p:blipFill>
          <a:blip r:embed="rId5">
            <a:alphaModFix/>
          </a:blip>
          <a:stretch>
            <a:fillRect/>
          </a:stretch>
        </p:blipFill>
        <p:spPr>
          <a:xfrm>
            <a:off x="6540975" y="1892550"/>
            <a:ext cx="1558401" cy="2083652"/>
          </a:xfrm>
          <a:prstGeom prst="rect">
            <a:avLst/>
          </a:prstGeom>
          <a:noFill/>
          <a:ln>
            <a:noFill/>
          </a:ln>
        </p:spPr>
      </p:pic>
      <p:sp>
        <p:nvSpPr>
          <p:cNvPr id="188" name="Google Shape;188;p23"/>
          <p:cNvSpPr txBox="1"/>
          <p:nvPr/>
        </p:nvSpPr>
        <p:spPr>
          <a:xfrm>
            <a:off x="5519575" y="4004700"/>
            <a:ext cx="36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Mask </a:t>
            </a:r>
            <a:r>
              <a:rPr lang="en" sz="1000">
                <a:solidFill>
                  <a:schemeClr val="dk1"/>
                </a:solidFill>
              </a:rPr>
              <a:t>Background</a:t>
            </a:r>
            <a:r>
              <a:rPr lang="en" sz="1000">
                <a:solidFill>
                  <a:schemeClr val="dk1"/>
                </a:solidFill>
              </a:rPr>
              <a:t> Eyes and Mouth</a:t>
            </a:r>
            <a:endParaRPr sz="1000"/>
          </a:p>
        </p:txBody>
      </p:sp>
      <p:sp>
        <p:nvSpPr>
          <p:cNvPr id="189" name="Google Shape;189;p23"/>
          <p:cNvSpPr/>
          <p:nvPr/>
        </p:nvSpPr>
        <p:spPr>
          <a:xfrm rot="10328732">
            <a:off x="4929485" y="2811645"/>
            <a:ext cx="511499" cy="14535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3"/>
          <p:cNvSpPr/>
          <p:nvPr/>
        </p:nvSpPr>
        <p:spPr>
          <a:xfrm rot="-10319739">
            <a:off x="4748195" y="3533225"/>
            <a:ext cx="695880" cy="1120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3"/>
          <p:cNvSpPr txBox="1"/>
          <p:nvPr/>
        </p:nvSpPr>
        <p:spPr>
          <a:xfrm>
            <a:off x="0" y="4695675"/>
            <a:ext cx="2239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Speaker: Chenhao </a:t>
            </a:r>
            <a:endParaRPr sz="1000">
              <a:solidFill>
                <a:schemeClr val="dk2"/>
              </a:solidFill>
            </a:endParaRPr>
          </a:p>
        </p:txBody>
      </p:sp>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